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</p:sldIdLst>
  <p:sldSz cy="5143500" cx="9144000"/>
  <p:notesSz cx="6858000" cy="9144000"/>
  <p:embeddedFontLst>
    <p:embeddedFont>
      <p:font typeface="Roboto"/>
      <p:regular r:id="rId64"/>
      <p:bold r:id="rId65"/>
      <p:italic r:id="rId66"/>
      <p:boldItalic r:id="rId67"/>
    </p:embeddedFont>
    <p:embeddedFont>
      <p:font typeface="Google Sans"/>
      <p:regular r:id="rId68"/>
      <p:bold r:id="rId69"/>
      <p:italic r:id="rId70"/>
      <p:boldItalic r:id="rId71"/>
    </p:embeddedFont>
    <p:embeddedFont>
      <p:font typeface="Helvetica Neue"/>
      <p:regular r:id="rId72"/>
      <p:bold r:id="rId73"/>
      <p:italic r:id="rId74"/>
      <p:boldItalic r:id="rId75"/>
    </p:embeddedFont>
    <p:embeddedFont>
      <p:font typeface="Source Sans Pro"/>
      <p:regular r:id="rId76"/>
      <p:bold r:id="rId77"/>
      <p:italic r:id="rId78"/>
      <p:boldItalic r:id="rId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69737D9-ECD2-40A2-BE72-37FAB2349CCB}">
  <a:tblStyle styleId="{669737D9-ECD2-40A2-BE72-37FAB2349CC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HelveticaNeue-bold.fntdata"/><Relationship Id="rId72" Type="http://schemas.openxmlformats.org/officeDocument/2006/relationships/font" Target="fonts/HelveticaNeue-regular.fntdata"/><Relationship Id="rId31" Type="http://schemas.openxmlformats.org/officeDocument/2006/relationships/slide" Target="slides/slide25.xml"/><Relationship Id="rId75" Type="http://schemas.openxmlformats.org/officeDocument/2006/relationships/font" Target="fonts/HelveticaNeue-boldItalic.fntdata"/><Relationship Id="rId30" Type="http://schemas.openxmlformats.org/officeDocument/2006/relationships/slide" Target="slides/slide24.xml"/><Relationship Id="rId74" Type="http://schemas.openxmlformats.org/officeDocument/2006/relationships/font" Target="fonts/HelveticaNeue-italic.fntdata"/><Relationship Id="rId33" Type="http://schemas.openxmlformats.org/officeDocument/2006/relationships/slide" Target="slides/slide27.xml"/><Relationship Id="rId77" Type="http://schemas.openxmlformats.org/officeDocument/2006/relationships/font" Target="fonts/SourceSansPro-bold.fntdata"/><Relationship Id="rId32" Type="http://schemas.openxmlformats.org/officeDocument/2006/relationships/slide" Target="slides/slide26.xml"/><Relationship Id="rId76" Type="http://schemas.openxmlformats.org/officeDocument/2006/relationships/font" Target="fonts/SourceSansPro-regular.fntdata"/><Relationship Id="rId35" Type="http://schemas.openxmlformats.org/officeDocument/2006/relationships/slide" Target="slides/slide29.xml"/><Relationship Id="rId79" Type="http://schemas.openxmlformats.org/officeDocument/2006/relationships/font" Target="fonts/SourceSansPro-boldItalic.fntdata"/><Relationship Id="rId34" Type="http://schemas.openxmlformats.org/officeDocument/2006/relationships/slide" Target="slides/slide28.xml"/><Relationship Id="rId78" Type="http://schemas.openxmlformats.org/officeDocument/2006/relationships/font" Target="fonts/SourceSansPro-italic.fntdata"/><Relationship Id="rId71" Type="http://schemas.openxmlformats.org/officeDocument/2006/relationships/font" Target="fonts/GoogleSans-boldItalic.fntdata"/><Relationship Id="rId70" Type="http://schemas.openxmlformats.org/officeDocument/2006/relationships/font" Target="fonts/GoogleSans-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Roboto-regular.fntdata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font" Target="fonts/Roboto-italic.fntdata"/><Relationship Id="rId21" Type="http://schemas.openxmlformats.org/officeDocument/2006/relationships/slide" Target="slides/slide15.xml"/><Relationship Id="rId65" Type="http://schemas.openxmlformats.org/officeDocument/2006/relationships/font" Target="fonts/Roboto-bold.fntdata"/><Relationship Id="rId24" Type="http://schemas.openxmlformats.org/officeDocument/2006/relationships/slide" Target="slides/slide18.xml"/><Relationship Id="rId68" Type="http://schemas.openxmlformats.org/officeDocument/2006/relationships/font" Target="fonts/GoogleSans-regular.fntdata"/><Relationship Id="rId23" Type="http://schemas.openxmlformats.org/officeDocument/2006/relationships/slide" Target="slides/slide17.xml"/><Relationship Id="rId67" Type="http://schemas.openxmlformats.org/officeDocument/2006/relationships/font" Target="fonts/Roboto-boldItalic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GoogleSans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etlify.com/github-pages-vs-netlify/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etlify.com/github-pages-vs-netlify/" TargetMode="Externa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etlify.com/github-pages-vs-netlify/" TargetMode="Externa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etlify.com/github-pages-vs-netlify/" TargetMode="Externa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etlify.com/github-pages-vs-netlify/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etlify.com/github-pages-vs-netlify/" TargetMode="Externa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etlify.com/github-pages-vs-netlify/" TargetMode="Externa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etlify.com/github-pages-vs-netlify/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3schools.com/tags/tag_doctype.asp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d039be2e0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d039be2e0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c83cf8631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5" name="Google Shape;155;g7c83cf8631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One Paragraph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dd007941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2" name="Google Shape;162;g6dd007941e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One Paragraph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cbc5b97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cbc5b97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cab69f50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cab69f5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cab69f50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cab69f50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c83cf863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c83cf863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dd007941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dd007941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8e4f3346b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8e4f3346b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of Part 1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79e418040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79e418040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8e4f3346b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8e4f3346b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break will be Portfolio part 2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d039be2e0_0_1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" name="Google Shape;97;g7d039be2e0_0_1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c68bdf7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c68bdf7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of Part 1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6db20f107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6db20f107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5f3e220d6_1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9" name="Google Shape;239;g75f3e220d6_1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One Paragraph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8e4f3346b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78e4f3346b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b8918bd0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7b8918bd0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https://www.netlify.com/github-pages-vs-netlify/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c665c30b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7c665c30b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GitHub Pages is a static site hosting service that takes HTML, CSS, and JavaScript files straight from a repository on GitHub, optionally runs the files through a build process, and publishes a website.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Google Sans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There are three types of GitHub Pages sites: project, user, and organization. Project sites are connected to a specific project hosted on GitHub, such as a JavaScript library or a recipe collection. User and organization sites are connected to a specific GitHub account.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Google Sans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User and organization sites are always published from a repository named </a:t>
            </a:r>
            <a:r>
              <a:rPr lang="en" sz="10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&lt;user&gt;.github.io</a:t>
            </a: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 or </a:t>
            </a:r>
            <a:r>
              <a:rPr lang="en" sz="10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&lt;organization&gt;.github.io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c882ea6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7c882ea6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https://www.netlify.com/github-pages-vs-netlify/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c882ea67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7c882ea67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https://www.netlify.com/github-pages-vs-netlify/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c882ea67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c882ea67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https://www.netlify.com/github-pages-vs-netlify/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c882ea67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c882ea67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https://www.netlify.com/github-pages-vs-netlify/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d039be2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d039be2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7c882ea6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7c882ea6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https://www.netlify.com/github-pages-vs-netlify/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c882ea6a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c882ea6a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https://www.netlify.com/github-pages-vs-netlify/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c90f2c19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7c90f2c19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https://www.netlify.com/github-pages-vs-netlify/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7c5a37046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7c5a37046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c8e1c7493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9" name="Google Shape;329;g7c8e1c7493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https://www.w3schools.com/tags/tag_doctype.asp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c8e1c7493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7c8e1c749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c8e1c7493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c8e1c7493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7c8e1c7493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7c8e1c7493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c8e1c7493_0_3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3" name="Google Shape;353;g7c8e1c7493_0_3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HTML is a way to describe the website, CSS helps to style the webpage. Talks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7c8e1c7493_0_4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9" name="Google Shape;359;g7c8e1c7493_0_4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HTML is a way to describe the website, CSS helps to style the webpage. Talks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d039be2e0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d039be2e0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c8e1c7493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5" name="Google Shape;365;g7c8e1c7493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HTML is a way to describe the website, CSS helps to style the webpage. Talks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d12a88536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1" name="Google Shape;371;g7d12a88536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During Color, can use color picker to show how to get # value of colors from websites such as google.com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7d12a88536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7" name="Google Shape;377;g7d12a88536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Label{ display: block}, for background-color, able to use inspect element to select colors as well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Background-size: cover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7d12a88536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3" name="Google Shape;383;g7d12a88536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One Paragraph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7c8e1c7493_1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9" name="Google Shape;389;g7c8e1c7493_1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HTML is a way to describe the website, CSS helps to style the webpage. Talks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7c90f2c19c_0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6" name="Google Shape;396;g7c90f2c19c_0_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HTML is a way to describe the website, CSS helps to style the webpage. Talks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7c5a3704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7c5a3704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7c8e1c7493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4" name="Google Shape;414;g7c8e1c7493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7c665c30b5_1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0" name="Google Shape;420;g7c665c30b5_1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7c665c30b5_1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3" name="Google Shape;433;g7c665c30b5_1_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d039be2e0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d039be2e0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 Hack For Good, a student-run hackathon which seeks to inspire students to learn and use technology for social causes.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7c665c30b5_1_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2" name="Google Shape;442;g7c665c30b5_1_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7c665c30b5_1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3" name="Google Shape;453;g7c665c30b5_1_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c5a370465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3" name="Google Shape;463;g7c5a370465_0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7c5a370465_0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9" name="Google Shape;469;g7c5a370465_0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7c90f2c19c_0_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5" name="Google Shape;475;g7c90f2c19c_0_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HTML CSS JavaScript and you have made a simple financial calculator on your own! Read up more on the resources that we have provided to you. 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7accceaa8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7accceaa8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7accceaa83_0_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0" name="Google Shape;490;g7accceaa83_0_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HTML CSS JavaScript and you have made a simple financial calculator on your own! Read up more on the resources that we have provided to you. 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78e4f3346b_2_11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6" name="Google Shape;496;g78e4f3346b_2_11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Slide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8e4f3346b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8e4f3346b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Slide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accceaa83_0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2" name="Google Shape;142;g7accceaa83_0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One Paragraph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c83cf8631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9" name="Google Shape;149;g7c83cf8631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One Paragraph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Google Sans"/>
              <a:buNone/>
              <a:defRPr sz="5200"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Green Footer" showMasterSp="0">
  <p:cSld name="Blank Green Footer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00"/>
              <a:buFont typeface="Arial"/>
              <a:buNone/>
              <a:defRPr i="0" sz="26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  <a:defRPr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  <a:defRPr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  <a:defRPr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  <a:defRPr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  <a:defRPr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  <a:defRPr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  <a:defRPr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  <a:defRPr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/>
          <p:nvPr/>
        </p:nvSpPr>
        <p:spPr>
          <a:xfrm>
            <a:off x="7934701" y="218775"/>
            <a:ext cx="12093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"/>
              <a:buFont typeface="Roboto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19600" y="4604044"/>
            <a:ext cx="21336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- Light">
  <p:cSld name="(Avoid) Title, Subtitle, Bullets_1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>
            <p:ph type="title"/>
          </p:nvPr>
        </p:nvSpPr>
        <p:spPr>
          <a:xfrm>
            <a:off x="1434169" y="1939200"/>
            <a:ext cx="6275700" cy="9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2" type="title"/>
          </p:nvPr>
        </p:nvSpPr>
        <p:spPr>
          <a:xfrm>
            <a:off x="1447395" y="3181763"/>
            <a:ext cx="48501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ogle Sans"/>
              <a:buNone/>
              <a:defRPr sz="1500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3F3F3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3F3F3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3F3F3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3F3F3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3F3F3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3F3F3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3F3F3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3F3F3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line, Subhead, Body">
  <p:cSld name="(Avoid) Title, Subtitle, Bullets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5"/>
          <p:cNvSpPr txBox="1"/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Google Sans"/>
              <a:buNone/>
              <a:defRPr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Google Sans"/>
              <a:buNone/>
              <a:defRPr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Google Sans"/>
              <a:buNone/>
              <a:defRPr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Google Sans"/>
              <a:buNone/>
              <a:defRPr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Google Sans"/>
              <a:buNone/>
              <a:defRPr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Google Sans"/>
              <a:buNone/>
              <a:defRPr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Google Sans"/>
              <a:buNone/>
              <a:defRPr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Google Sans"/>
              <a:buNone/>
              <a:defRPr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Google Sans"/>
              <a:buNone/>
              <a:defRPr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2" type="title"/>
          </p:nvPr>
        </p:nvSpPr>
        <p:spPr>
          <a:xfrm>
            <a:off x="551091" y="1164076"/>
            <a:ext cx="8198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3" type="title"/>
          </p:nvPr>
        </p:nvSpPr>
        <p:spPr>
          <a:xfrm>
            <a:off x="570341" y="1814073"/>
            <a:ext cx="6783300" cy="19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ogle Sans"/>
              <a:buNone/>
              <a:defRPr sz="1500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ogle Sans"/>
              <a:buNone/>
              <a:defRPr sz="1500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ogle Sans"/>
              <a:buNone/>
              <a:defRPr sz="1500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ogle Sans"/>
              <a:buNone/>
              <a:defRPr sz="1500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ogle Sans"/>
              <a:buNone/>
              <a:defRPr sz="1500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ogle Sans"/>
              <a:buNone/>
              <a:defRPr sz="1500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ogle Sans"/>
              <a:buNone/>
              <a:defRPr sz="1500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ogle Sans"/>
              <a:buNone/>
              <a:defRPr sz="1500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ogle Sans"/>
              <a:buNone/>
              <a:defRPr sz="1500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line, Subhead, 2-Col Bullets">
  <p:cSld name="(Avoid) Title, Subtitle, Bullets_1_1_2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6"/>
          <p:cNvSpPr txBox="1"/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Google Sans"/>
              <a:buNone/>
              <a:defRPr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Google Sans"/>
              <a:buNone/>
              <a:defRPr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Google Sans"/>
              <a:buNone/>
              <a:defRPr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Google Sans"/>
              <a:buNone/>
              <a:defRPr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Google Sans"/>
              <a:buNone/>
              <a:defRPr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Google Sans"/>
              <a:buNone/>
              <a:defRPr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Google Sans"/>
              <a:buNone/>
              <a:defRPr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Google Sans"/>
              <a:buNone/>
              <a:defRPr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Google Sans"/>
              <a:buNone/>
              <a:defRPr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2" type="title"/>
          </p:nvPr>
        </p:nvSpPr>
        <p:spPr>
          <a:xfrm>
            <a:off x="551091" y="1164076"/>
            <a:ext cx="8198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599306" y="1812291"/>
            <a:ext cx="3164100" cy="21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  <a:defRPr>
                <a:solidFill>
                  <a:srgbClr val="3F3F3F"/>
                </a:solidFill>
              </a:defRPr>
            </a:lvl1pPr>
            <a:lvl2pPr indent="-3238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○"/>
              <a:defRPr>
                <a:solidFill>
                  <a:srgbClr val="3F3F3F"/>
                </a:solidFill>
              </a:defRPr>
            </a:lvl2pPr>
            <a:lvl3pPr indent="-323850" lvl="2" marL="1371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■"/>
              <a:defRPr>
                <a:solidFill>
                  <a:srgbClr val="3F3F3F"/>
                </a:solidFill>
              </a:defRPr>
            </a:lvl3pPr>
            <a:lvl4pPr indent="-323850" lvl="3" marL="18288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  <a:defRPr>
                <a:solidFill>
                  <a:srgbClr val="3F3F3F"/>
                </a:solidFill>
              </a:defRPr>
            </a:lvl4pPr>
            <a:lvl5pPr indent="-323850" lvl="4" marL="22860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○"/>
              <a:defRPr>
                <a:solidFill>
                  <a:srgbClr val="3F3F3F"/>
                </a:solidFill>
              </a:defRPr>
            </a:lvl5pPr>
            <a:lvl6pPr indent="-323850" lvl="5" marL="2743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■"/>
              <a:defRPr>
                <a:solidFill>
                  <a:srgbClr val="3F3F3F"/>
                </a:solidFill>
              </a:defRPr>
            </a:lvl6pPr>
            <a:lvl7pPr indent="-323850" lvl="6" marL="3200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  <a:defRPr>
                <a:solidFill>
                  <a:srgbClr val="3F3F3F"/>
                </a:solidFill>
              </a:defRPr>
            </a:lvl7pPr>
            <a:lvl8pPr indent="-323850" lvl="7" marL="3657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○"/>
              <a:defRPr>
                <a:solidFill>
                  <a:srgbClr val="3F3F3F"/>
                </a:solidFill>
              </a:defRPr>
            </a:lvl8pPr>
            <a:lvl9pPr indent="-323850" lvl="8" marL="41148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■"/>
              <a:defRPr>
                <a:solidFill>
                  <a:srgbClr val="3F3F3F"/>
                </a:solidFill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3" type="body"/>
          </p:nvPr>
        </p:nvSpPr>
        <p:spPr>
          <a:xfrm>
            <a:off x="4093275" y="1812291"/>
            <a:ext cx="3164100" cy="21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  <a:defRPr>
                <a:solidFill>
                  <a:srgbClr val="3F3F3F"/>
                </a:solidFill>
              </a:defRPr>
            </a:lvl1pPr>
            <a:lvl2pPr indent="-3238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○"/>
              <a:defRPr>
                <a:solidFill>
                  <a:srgbClr val="3F3F3F"/>
                </a:solidFill>
              </a:defRPr>
            </a:lvl2pPr>
            <a:lvl3pPr indent="-323850" lvl="2" marL="1371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■"/>
              <a:defRPr>
                <a:solidFill>
                  <a:srgbClr val="3F3F3F"/>
                </a:solidFill>
              </a:defRPr>
            </a:lvl3pPr>
            <a:lvl4pPr indent="-323850" lvl="3" marL="18288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  <a:defRPr>
                <a:solidFill>
                  <a:srgbClr val="3F3F3F"/>
                </a:solidFill>
              </a:defRPr>
            </a:lvl4pPr>
            <a:lvl5pPr indent="-323850" lvl="4" marL="22860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○"/>
              <a:defRPr>
                <a:solidFill>
                  <a:srgbClr val="3F3F3F"/>
                </a:solidFill>
              </a:defRPr>
            </a:lvl5pPr>
            <a:lvl6pPr indent="-323850" lvl="5" marL="2743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■"/>
              <a:defRPr>
                <a:solidFill>
                  <a:srgbClr val="3F3F3F"/>
                </a:solidFill>
              </a:defRPr>
            </a:lvl6pPr>
            <a:lvl7pPr indent="-323850" lvl="6" marL="3200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  <a:defRPr>
                <a:solidFill>
                  <a:srgbClr val="3F3F3F"/>
                </a:solidFill>
              </a:defRPr>
            </a:lvl7pPr>
            <a:lvl8pPr indent="-323850" lvl="7" marL="3657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○"/>
              <a:defRPr>
                <a:solidFill>
                  <a:srgbClr val="3F3F3F"/>
                </a:solidFill>
              </a:defRPr>
            </a:lvl8pPr>
            <a:lvl9pPr indent="-323850" lvl="8" marL="41148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■"/>
              <a:defRPr>
                <a:solidFill>
                  <a:srgbClr val="3F3F3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alf Text, Half Photo">
  <p:cSld name="(Avoid) Title, Subtitle, Bullets_1_1_1_2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7"/>
          <p:cNvSpPr txBox="1"/>
          <p:nvPr>
            <p:ph type="title"/>
          </p:nvPr>
        </p:nvSpPr>
        <p:spPr>
          <a:xfrm>
            <a:off x="734541" y="736041"/>
            <a:ext cx="31251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sz="24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2" type="title"/>
          </p:nvPr>
        </p:nvSpPr>
        <p:spPr>
          <a:xfrm>
            <a:off x="734541" y="1603519"/>
            <a:ext cx="31251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ogle Sans"/>
              <a:buNone/>
              <a:defRPr sz="15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ogle Sans"/>
              <a:buNone/>
              <a:defRPr sz="15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ogle Sans"/>
              <a:buNone/>
              <a:defRPr sz="15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ogle Sans"/>
              <a:buNone/>
              <a:defRPr sz="15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ogle Sans"/>
              <a:buNone/>
              <a:defRPr sz="15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ogle Sans"/>
              <a:buNone/>
              <a:defRPr sz="15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ogle Sans"/>
              <a:buNone/>
              <a:defRPr sz="15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ogle Sans"/>
              <a:buNone/>
              <a:defRPr sz="15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ogle Sans"/>
              <a:buNone/>
              <a:defRPr sz="15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3" type="title"/>
          </p:nvPr>
        </p:nvSpPr>
        <p:spPr>
          <a:xfrm>
            <a:off x="734541" y="2152163"/>
            <a:ext cx="3125100" cy="15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ogle Sans"/>
              <a:buNone/>
              <a:defRPr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ogle Sans"/>
              <a:buNone/>
              <a:defRPr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ogle Sans"/>
              <a:buNone/>
              <a:defRPr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ogle Sans"/>
              <a:buNone/>
              <a:defRPr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ogle Sans"/>
              <a:buNone/>
              <a:defRPr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ogle Sans"/>
              <a:buNone/>
              <a:defRPr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ogle Sans"/>
              <a:buNone/>
              <a:defRPr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ogle Sans"/>
              <a:buNone/>
              <a:defRPr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Google Sans"/>
              <a:buNone/>
              <a:defRPr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- White">
  <p:cSld name="(Avoid) Title, Subtitle, Bullets_1_1_1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 You!">
  <p:cSld name="(Avoid) Title, Subtitle, Bullets_1_2_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9"/>
          <p:cNvSpPr txBox="1"/>
          <p:nvPr>
            <p:ph type="title"/>
          </p:nvPr>
        </p:nvSpPr>
        <p:spPr>
          <a:xfrm>
            <a:off x="1456344" y="1365619"/>
            <a:ext cx="46077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Google Sans"/>
              <a:buNone/>
              <a:defRPr sz="3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78" name="Google Shape;78;p19"/>
          <p:cNvSpPr txBox="1"/>
          <p:nvPr>
            <p:ph idx="2" type="title"/>
          </p:nvPr>
        </p:nvSpPr>
        <p:spPr>
          <a:xfrm>
            <a:off x="2084555" y="3318863"/>
            <a:ext cx="15690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20212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202124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202124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202124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202124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202124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202124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202124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20212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7">
  <p:cSld name="Blank 7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/>
          <p:nvPr/>
        </p:nvSpPr>
        <p:spPr>
          <a:xfrm>
            <a:off x="9160718" y="3600449"/>
            <a:ext cx="471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20"/>
          <p:cNvSpPr txBox="1"/>
          <p:nvPr>
            <p:ph idx="12" type="sldNum"/>
          </p:nvPr>
        </p:nvSpPr>
        <p:spPr>
          <a:xfrm>
            <a:off x="4480667" y="4905375"/>
            <a:ext cx="1779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Google Sans"/>
              <a:buNone/>
              <a:defRPr sz="3600"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Google Sans"/>
              <a:buNone/>
              <a:defRPr sz="4800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Font typeface="Google Sans"/>
              <a:buNone/>
              <a:defRPr sz="4200"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Google Sans"/>
              <a:buNone/>
              <a:defRPr sz="4200">
                <a:latin typeface="Google Sans"/>
                <a:ea typeface="Google Sans"/>
                <a:cs typeface="Google Sans"/>
                <a:sym typeface="Google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Google Sans"/>
              <a:buNone/>
              <a:defRPr sz="4200">
                <a:latin typeface="Google Sans"/>
                <a:ea typeface="Google Sans"/>
                <a:cs typeface="Google Sans"/>
                <a:sym typeface="Google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Google Sans"/>
              <a:buNone/>
              <a:defRPr sz="4200">
                <a:latin typeface="Google Sans"/>
                <a:ea typeface="Google Sans"/>
                <a:cs typeface="Google Sans"/>
                <a:sym typeface="Google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Google Sans"/>
              <a:buNone/>
              <a:defRPr sz="4200">
                <a:latin typeface="Google Sans"/>
                <a:ea typeface="Google Sans"/>
                <a:cs typeface="Google Sans"/>
                <a:sym typeface="Google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Google Sans"/>
              <a:buNone/>
              <a:defRPr sz="4200">
                <a:latin typeface="Google Sans"/>
                <a:ea typeface="Google Sans"/>
                <a:cs typeface="Google Sans"/>
                <a:sym typeface="Google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Google Sans"/>
              <a:buNone/>
              <a:defRPr sz="4200">
                <a:latin typeface="Google Sans"/>
                <a:ea typeface="Google Sans"/>
                <a:cs typeface="Google Sans"/>
                <a:sym typeface="Google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Google Sans"/>
              <a:buNone/>
              <a:defRPr sz="4200">
                <a:latin typeface="Google Sans"/>
                <a:ea typeface="Google Sans"/>
                <a:cs typeface="Google Sans"/>
                <a:sym typeface="Google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Google Sans"/>
              <a:buNone/>
              <a:defRPr sz="42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ogle Sans"/>
              <a:buNone/>
              <a:defRPr sz="2100"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ogle Sans"/>
              <a:buNone/>
              <a:defRPr sz="2100">
                <a:latin typeface="Google Sans"/>
                <a:ea typeface="Google Sans"/>
                <a:cs typeface="Google Sans"/>
                <a:sym typeface="Google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ogle Sans"/>
              <a:buNone/>
              <a:defRPr sz="2100">
                <a:latin typeface="Google Sans"/>
                <a:ea typeface="Google Sans"/>
                <a:cs typeface="Google Sans"/>
                <a:sym typeface="Google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ogle Sans"/>
              <a:buNone/>
              <a:defRPr sz="2100">
                <a:latin typeface="Google Sans"/>
                <a:ea typeface="Google Sans"/>
                <a:cs typeface="Google Sans"/>
                <a:sym typeface="Google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ogle Sans"/>
              <a:buNone/>
              <a:defRPr sz="2100">
                <a:latin typeface="Google Sans"/>
                <a:ea typeface="Google Sans"/>
                <a:cs typeface="Google Sans"/>
                <a:sym typeface="Google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ogle Sans"/>
              <a:buNone/>
              <a:defRPr sz="2100">
                <a:latin typeface="Google Sans"/>
                <a:ea typeface="Google Sans"/>
                <a:cs typeface="Google Sans"/>
                <a:sym typeface="Google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ogle Sans"/>
              <a:buNone/>
              <a:defRPr sz="2100">
                <a:latin typeface="Google Sans"/>
                <a:ea typeface="Google Sans"/>
                <a:cs typeface="Google Sans"/>
                <a:sym typeface="Google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ogle Sans"/>
              <a:buNone/>
              <a:defRPr sz="2100">
                <a:latin typeface="Google Sans"/>
                <a:ea typeface="Google Sans"/>
                <a:cs typeface="Google Sans"/>
                <a:sym typeface="Google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ogle Sans"/>
              <a:buNone/>
              <a:defRPr sz="21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Relationship Id="rId5" Type="http://schemas.openxmlformats.org/officeDocument/2006/relationships/image" Target="../media/image47.png"/><Relationship Id="rId6" Type="http://schemas.openxmlformats.org/officeDocument/2006/relationships/image" Target="../media/image14.jpg"/><Relationship Id="rId7" Type="http://schemas.openxmlformats.org/officeDocument/2006/relationships/image" Target="../media/image45.png"/><Relationship Id="rId8" Type="http://schemas.openxmlformats.org/officeDocument/2006/relationships/image" Target="../media/image4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w3schools.com/css/css_intro.asp" TargetMode="External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30.png"/><Relationship Id="rId5" Type="http://schemas.openxmlformats.org/officeDocument/2006/relationships/image" Target="../media/image42.png"/><Relationship Id="rId6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w3schools.com/" TargetMode="External"/><Relationship Id="rId4" Type="http://schemas.openxmlformats.org/officeDocument/2006/relationships/hyperlink" Target="https://www.w3schools.com/js/js_htmldom.asp" TargetMode="External"/><Relationship Id="rId5" Type="http://schemas.openxmlformats.org/officeDocument/2006/relationships/hyperlink" Target="https://www.w3schools.com/css/css3_flexbox.asp" TargetMode="External"/><Relationship Id="rId6" Type="http://schemas.openxmlformats.org/officeDocument/2006/relationships/hyperlink" Target="https://www.w3schools.com/tags/tag_meta.asp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netlify.com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www.google.com/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www.w3schools.com/cssref/css_selectors.asp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stackoverflow.com/questions/46400443/what-is-the-difference-between-css-and-scss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www.google.com/search?q=color+picker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fonts.google.com/" TargetMode="External"/><Relationship Id="rId4" Type="http://schemas.openxmlformats.org/officeDocument/2006/relationships/hyperlink" Target="https://www.w3schools.com/css/css_display_visibility.asp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Relationship Id="rId5" Type="http://schemas.openxmlformats.org/officeDocument/2006/relationships/image" Target="../media/image4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fonts.google.com/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4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color.adobe.com/create" TargetMode="External"/><Relationship Id="rId4" Type="http://schemas.openxmlformats.org/officeDocument/2006/relationships/hyperlink" Target="https://cssgradient.io/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github.com/cobidev/simplefolio" TargetMode="External"/><Relationship Id="rId4" Type="http://schemas.openxmlformats.org/officeDocument/2006/relationships/hyperlink" Target="https://simplfolio.netlify.com/" TargetMode="External"/><Relationship Id="rId5" Type="http://schemas.openxmlformats.org/officeDocument/2006/relationships/hyperlink" Target="https://www.w3schools.com/" TargetMode="External"/><Relationship Id="rId6" Type="http://schemas.openxmlformats.org/officeDocument/2006/relationships/hyperlink" Target="https://www.w3schools.com/html/html_quiz.asp" TargetMode="External"/><Relationship Id="rId7" Type="http://schemas.openxmlformats.org/officeDocument/2006/relationships/hyperlink" Target="https://www.w3schools.com/css/css_quiz.asp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0" Type="http://schemas.openxmlformats.org/officeDocument/2006/relationships/image" Target="../media/image41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.png"/><Relationship Id="rId4" Type="http://schemas.openxmlformats.org/officeDocument/2006/relationships/image" Target="../media/image36.png"/><Relationship Id="rId9" Type="http://schemas.openxmlformats.org/officeDocument/2006/relationships/hyperlink" Target="https://tinyurl.com/rlp8t5r" TargetMode="External"/><Relationship Id="rId5" Type="http://schemas.openxmlformats.org/officeDocument/2006/relationships/image" Target="../media/image34.png"/><Relationship Id="rId6" Type="http://schemas.openxmlformats.org/officeDocument/2006/relationships/image" Target="../media/image39.png"/><Relationship Id="rId7" Type="http://schemas.openxmlformats.org/officeDocument/2006/relationships/hyperlink" Target="http://t.me/dscnus" TargetMode="External"/><Relationship Id="rId8" Type="http://schemas.openxmlformats.org/officeDocument/2006/relationships/hyperlink" Target="https://www.linkedin.com/company/dscnus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rive.google.com/drive/folders/1LxAU9LYA5HNMP6X0mNI8GS9TYNwbEfud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600" y="2299863"/>
            <a:ext cx="4048350" cy="269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588" y="144738"/>
            <a:ext cx="3400425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1"/>
          <p:cNvPicPr preferRelativeResize="0"/>
          <p:nvPr/>
        </p:nvPicPr>
        <p:blipFill rotWithShape="1">
          <a:blip r:embed="rId5">
            <a:alphaModFix/>
          </a:blip>
          <a:srcRect b="0" l="0" r="13741" t="0"/>
          <a:stretch/>
        </p:blipFill>
        <p:spPr>
          <a:xfrm>
            <a:off x="5483478" y="144738"/>
            <a:ext cx="3491925" cy="269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1"/>
          <p:cNvPicPr preferRelativeResize="0"/>
          <p:nvPr/>
        </p:nvPicPr>
        <p:blipFill rotWithShape="1">
          <a:blip r:embed="rId6">
            <a:alphaModFix/>
          </a:blip>
          <a:srcRect b="17122" l="22329" r="26782" t="0"/>
          <a:stretch/>
        </p:blipFill>
        <p:spPr>
          <a:xfrm>
            <a:off x="3452425" y="144741"/>
            <a:ext cx="2271549" cy="2847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41900" y="2817013"/>
            <a:ext cx="3272655" cy="21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1"/>
          <p:cNvPicPr preferRelativeResize="0"/>
          <p:nvPr/>
        </p:nvPicPr>
        <p:blipFill rotWithShape="1">
          <a:blip r:embed="rId8">
            <a:alphaModFix/>
          </a:blip>
          <a:srcRect b="0" l="0" r="17389" t="22009"/>
          <a:stretch/>
        </p:blipFill>
        <p:spPr>
          <a:xfrm>
            <a:off x="5483475" y="2800999"/>
            <a:ext cx="3491925" cy="219776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1"/>
          <p:cNvSpPr txBox="1"/>
          <p:nvPr/>
        </p:nvSpPr>
        <p:spPr>
          <a:xfrm>
            <a:off x="1942350" y="1947650"/>
            <a:ext cx="5259300" cy="14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4A86E8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What is DSC NUS? </a:t>
            </a:r>
            <a:endParaRPr b="1" sz="4800">
              <a:solidFill>
                <a:srgbClr val="4A86E8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4A86E8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/>
              <a:t>Workshop pre-installation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8" name="Google Shape;158;p30"/>
          <p:cNvSpPr txBox="1"/>
          <p:nvPr>
            <p:ph idx="3" type="title"/>
          </p:nvPr>
        </p:nvSpPr>
        <p:spPr>
          <a:xfrm>
            <a:off x="570350" y="1317326"/>
            <a:ext cx="6783300" cy="24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Ensure you have a Github account</a:t>
            </a:r>
            <a:endParaRPr/>
          </a:p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Ensure you have downloaded Git Bash</a:t>
            </a:r>
            <a:endParaRPr/>
          </a:p>
          <a:p>
            <a:pPr indent="-3238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https://git-scm.com/downloads</a:t>
            </a:r>
            <a:endParaRPr/>
          </a:p>
        </p:txBody>
      </p:sp>
      <p:pic>
        <p:nvPicPr>
          <p:cNvPr id="159" name="Google Shape;1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075" y="2382025"/>
            <a:ext cx="2857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/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/>
              <a:t>Workshop pre-installation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5" name="Google Shape;165;p31"/>
          <p:cNvSpPr txBox="1"/>
          <p:nvPr>
            <p:ph idx="3" type="title"/>
          </p:nvPr>
        </p:nvSpPr>
        <p:spPr>
          <a:xfrm>
            <a:off x="570350" y="1317326"/>
            <a:ext cx="6783300" cy="24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Ensure you installed NodeJS</a:t>
            </a:r>
            <a:endParaRPr/>
          </a:p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https://nodejs.org/en/download/current/</a:t>
            </a:r>
            <a:endParaRPr/>
          </a:p>
        </p:txBody>
      </p:sp>
      <p:pic>
        <p:nvPicPr>
          <p:cNvPr id="166" name="Google Shape;1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625" y="2125975"/>
            <a:ext cx="3555249" cy="217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pic>
        <p:nvPicPr>
          <p:cNvPr id="172" name="Google Shape;1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0875" y="1165001"/>
            <a:ext cx="3127401" cy="312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/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HTML?</a:t>
            </a:r>
            <a:endParaRPr/>
          </a:p>
        </p:txBody>
      </p:sp>
      <p:pic>
        <p:nvPicPr>
          <p:cNvPr id="178" name="Google Shape;178;p33"/>
          <p:cNvPicPr preferRelativeResize="0"/>
          <p:nvPr/>
        </p:nvPicPr>
        <p:blipFill rotWithShape="1">
          <a:blip r:embed="rId3">
            <a:alphaModFix/>
          </a:blip>
          <a:srcRect b="0" l="0" r="54141" t="47525"/>
          <a:stretch/>
        </p:blipFill>
        <p:spPr>
          <a:xfrm>
            <a:off x="2966925" y="79550"/>
            <a:ext cx="1434226" cy="164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3"/>
          <p:cNvSpPr txBox="1"/>
          <p:nvPr>
            <p:ph idx="3" type="title"/>
          </p:nvPr>
        </p:nvSpPr>
        <p:spPr>
          <a:xfrm>
            <a:off x="512600" y="1561576"/>
            <a:ext cx="6783300" cy="24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HTML stands for </a:t>
            </a:r>
            <a:r>
              <a:rPr b="1" lang="en"/>
              <a:t>H</a:t>
            </a:r>
            <a:r>
              <a:rPr lang="en"/>
              <a:t>yper </a:t>
            </a:r>
            <a:r>
              <a:rPr b="1" lang="en"/>
              <a:t>T</a:t>
            </a:r>
            <a:r>
              <a:rPr lang="en"/>
              <a:t>ext </a:t>
            </a:r>
            <a:r>
              <a:rPr b="1" lang="en"/>
              <a:t>M</a:t>
            </a:r>
            <a:r>
              <a:rPr lang="en"/>
              <a:t>arkup </a:t>
            </a:r>
            <a:r>
              <a:rPr b="1" lang="en"/>
              <a:t>L</a:t>
            </a:r>
            <a:r>
              <a:rPr lang="en"/>
              <a:t>anguage</a:t>
            </a:r>
            <a:endParaRPr/>
          </a:p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HTML is the standard language for web pages</a:t>
            </a:r>
            <a:endParaRPr/>
          </a:p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HTML elements are the building blocks of web pages</a:t>
            </a:r>
            <a:endParaRPr/>
          </a:p>
          <a:p>
            <a:pPr indent="-3238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They are represented by &lt;&gt; tags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/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CSS?</a:t>
            </a:r>
            <a:endParaRPr/>
          </a:p>
        </p:txBody>
      </p:sp>
      <p:sp>
        <p:nvSpPr>
          <p:cNvPr id="185" name="Google Shape;185;p34"/>
          <p:cNvSpPr txBox="1"/>
          <p:nvPr>
            <p:ph idx="3" type="title"/>
          </p:nvPr>
        </p:nvSpPr>
        <p:spPr>
          <a:xfrm>
            <a:off x="512600" y="1561576"/>
            <a:ext cx="6783300" cy="24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CSS </a:t>
            </a:r>
            <a:r>
              <a:rPr lang="en"/>
              <a:t>stands for </a:t>
            </a:r>
            <a:r>
              <a:rPr b="1" lang="en"/>
              <a:t>C</a:t>
            </a:r>
            <a:r>
              <a:rPr lang="en"/>
              <a:t>ascading </a:t>
            </a:r>
            <a:r>
              <a:rPr b="1" lang="en"/>
              <a:t>S</a:t>
            </a:r>
            <a:r>
              <a:rPr lang="en"/>
              <a:t>tyle </a:t>
            </a:r>
            <a:r>
              <a:rPr b="1" lang="en"/>
              <a:t>S</a:t>
            </a:r>
            <a:r>
              <a:rPr lang="en"/>
              <a:t>heets</a:t>
            </a:r>
            <a:endParaRPr/>
          </a:p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lang="en">
                <a:solidFill>
                  <a:srgbClr val="3F3F3F"/>
                </a:solidFill>
              </a:rPr>
              <a:t>CSS describes how HTML elements are to be displayed on screen, paper, or in other media</a:t>
            </a:r>
            <a:endParaRPr>
              <a:solidFill>
                <a:srgbClr val="3F3F3F"/>
              </a:solidFill>
            </a:endParaRPr>
          </a:p>
          <a:p>
            <a:pPr indent="-3238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○"/>
            </a:pPr>
            <a:r>
              <a:rPr lang="en">
                <a:solidFill>
                  <a:srgbClr val="3F3F3F"/>
                </a:solidFill>
              </a:rPr>
              <a:t>It gives a way to modify and style web pages</a:t>
            </a:r>
            <a:endParaRPr>
              <a:solidFill>
                <a:srgbClr val="3F3F3F"/>
              </a:solidFill>
            </a:endParaRPr>
          </a:p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https://www.w3schools.com/css/css_intro.asp</a:t>
            </a:r>
            <a:endParaRPr>
              <a:solidFill>
                <a:srgbClr val="3F3F3F"/>
              </a:solidFill>
            </a:endParaRPr>
          </a:p>
        </p:txBody>
      </p:sp>
      <p:pic>
        <p:nvPicPr>
          <p:cNvPr id="186" name="Google Shape;186;p34"/>
          <p:cNvPicPr preferRelativeResize="0"/>
          <p:nvPr/>
        </p:nvPicPr>
        <p:blipFill rotWithShape="1">
          <a:blip r:embed="rId4">
            <a:alphaModFix/>
          </a:blip>
          <a:srcRect b="6698" l="51793" r="0" t="47947"/>
          <a:stretch/>
        </p:blipFill>
        <p:spPr>
          <a:xfrm>
            <a:off x="2876625" y="79550"/>
            <a:ext cx="1507600" cy="141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/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pic>
        <p:nvPicPr>
          <p:cNvPr id="192" name="Google Shape;192;p35"/>
          <p:cNvPicPr preferRelativeResize="0"/>
          <p:nvPr/>
        </p:nvPicPr>
        <p:blipFill rotWithShape="1">
          <a:blip r:embed="rId3">
            <a:alphaModFix/>
          </a:blip>
          <a:srcRect b="0" l="0" r="11894" t="0"/>
          <a:stretch/>
        </p:blipFill>
        <p:spPr>
          <a:xfrm>
            <a:off x="74525" y="1105250"/>
            <a:ext cx="4497474" cy="16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8725" y="995025"/>
            <a:ext cx="3499074" cy="1686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225" y="2681925"/>
            <a:ext cx="4071174" cy="184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38734" y="2681925"/>
            <a:ext cx="3393190" cy="194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 txBox="1"/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local website</a:t>
            </a:r>
            <a:endParaRPr/>
          </a:p>
        </p:txBody>
      </p:sp>
      <p:sp>
        <p:nvSpPr>
          <p:cNvPr id="201" name="Google Shape;201;p36"/>
          <p:cNvSpPr txBox="1"/>
          <p:nvPr>
            <p:ph idx="3" type="title"/>
          </p:nvPr>
        </p:nvSpPr>
        <p:spPr>
          <a:xfrm>
            <a:off x="570350" y="1317326"/>
            <a:ext cx="6783300" cy="24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NPM is installed along NodeJS</a:t>
            </a:r>
            <a:endParaRPr/>
          </a:p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To install packages, run:</a:t>
            </a:r>
            <a:endParaRPr/>
          </a:p>
          <a:p>
            <a:pPr indent="-3238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npm install</a:t>
            </a:r>
            <a:endParaRPr/>
          </a:p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To run website, run:</a:t>
            </a:r>
            <a:endParaRPr/>
          </a:p>
          <a:p>
            <a:pPr indent="-3238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npm run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/>
          <p:nvPr/>
        </p:nvSpPr>
        <p:spPr>
          <a:xfrm>
            <a:off x="80962" y="80962"/>
            <a:ext cx="8982000" cy="4981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7" name="Google Shape;20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8950" y="4718125"/>
            <a:ext cx="2626952" cy="24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7"/>
          <p:cNvSpPr txBox="1"/>
          <p:nvPr/>
        </p:nvSpPr>
        <p:spPr>
          <a:xfrm>
            <a:off x="727050" y="1852650"/>
            <a:ext cx="76899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PortFolio Project </a:t>
            </a:r>
            <a:endParaRPr b="1" sz="48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(Part 1)</a:t>
            </a:r>
            <a:endParaRPr b="1" sz="48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/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resources</a:t>
            </a:r>
            <a:endParaRPr/>
          </a:p>
        </p:txBody>
      </p:sp>
      <p:sp>
        <p:nvSpPr>
          <p:cNvPr id="214" name="Google Shape;214;p38"/>
          <p:cNvSpPr txBox="1"/>
          <p:nvPr>
            <p:ph idx="3" type="title"/>
          </p:nvPr>
        </p:nvSpPr>
        <p:spPr>
          <a:xfrm>
            <a:off x="570350" y="1221126"/>
            <a:ext cx="6783300" cy="2569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https://www.w3schools.com/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Document object model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https://www.w3schools.com/js/js_htmldom.asp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Flexbox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https://www.w3schools.com/css/css3_flexbox.asp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Meta tags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https://www.w3schools.com/tags/tag_meta.asp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9"/>
          <p:cNvSpPr/>
          <p:nvPr/>
        </p:nvSpPr>
        <p:spPr>
          <a:xfrm>
            <a:off x="80962" y="80962"/>
            <a:ext cx="8982000" cy="4981500"/>
          </a:xfrm>
          <a:prstGeom prst="rect">
            <a:avLst/>
          </a:prstGeom>
          <a:solidFill>
            <a:srgbClr val="FABA0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2" name="Google Shape;22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8950" y="4718125"/>
            <a:ext cx="2626952" cy="24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9"/>
          <p:cNvSpPr txBox="1"/>
          <p:nvPr/>
        </p:nvSpPr>
        <p:spPr>
          <a:xfrm>
            <a:off x="727050" y="1852650"/>
            <a:ext cx="76899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Break</a:t>
            </a:r>
            <a:endParaRPr b="1" sz="48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 txBox="1"/>
          <p:nvPr/>
        </p:nvSpPr>
        <p:spPr>
          <a:xfrm>
            <a:off x="5635150" y="1374125"/>
            <a:ext cx="2660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Your picture / digital assets here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0" name="Google Shape;100;p2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" name="Google Shape;101;p22"/>
          <p:cNvSpPr txBox="1"/>
          <p:nvPr/>
        </p:nvSpPr>
        <p:spPr>
          <a:xfrm>
            <a:off x="5539150" y="1992325"/>
            <a:ext cx="24708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Who are </a:t>
            </a:r>
            <a:r>
              <a:rPr b="1" lang="en"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we</a:t>
            </a:r>
            <a:endParaRPr b="1" i="0" sz="3000" u="none" cap="none" strike="noStrike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2" name="Google Shape;102;p22"/>
          <p:cNvSpPr txBox="1"/>
          <p:nvPr/>
        </p:nvSpPr>
        <p:spPr>
          <a:xfrm>
            <a:off x="581325" y="586850"/>
            <a:ext cx="3437400" cy="338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DSC NUS is made up of people from </a:t>
            </a:r>
            <a:r>
              <a:rPr lang="en" sz="24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diverse backgrounds.</a:t>
            </a:r>
            <a:r>
              <a:rPr lang="en" sz="24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2400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We </a:t>
            </a:r>
            <a:r>
              <a:rPr lang="en" sz="2400">
                <a:solidFill>
                  <a:srgbClr val="0D9B55"/>
                </a:solidFill>
                <a:latin typeface="Google Sans"/>
                <a:ea typeface="Google Sans"/>
                <a:cs typeface="Google Sans"/>
                <a:sym typeface="Google Sans"/>
              </a:rPr>
              <a:t>come together </a:t>
            </a:r>
            <a:r>
              <a:rPr lang="en" sz="24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to push our mission and </a:t>
            </a:r>
            <a:r>
              <a:rPr lang="en" sz="2400">
                <a:solidFill>
                  <a:srgbClr val="E01E5A"/>
                </a:solidFill>
                <a:latin typeface="Google Sans"/>
                <a:ea typeface="Google Sans"/>
                <a:cs typeface="Google Sans"/>
                <a:sym typeface="Google Sans"/>
              </a:rPr>
              <a:t>impact</a:t>
            </a:r>
            <a:r>
              <a:rPr lang="en" sz="24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 communities.</a:t>
            </a:r>
            <a:endParaRPr sz="2400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4A000"/>
                </a:solidFill>
                <a:latin typeface="Google Sans"/>
                <a:ea typeface="Google Sans"/>
                <a:cs typeface="Google Sans"/>
                <a:sym typeface="Google Sans"/>
              </a:rPr>
              <a:t>#TechforGood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0"/>
          <p:cNvSpPr/>
          <p:nvPr/>
        </p:nvSpPr>
        <p:spPr>
          <a:xfrm>
            <a:off x="80962" y="80962"/>
            <a:ext cx="8982000" cy="4981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9" name="Google Shape;22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8950" y="4718125"/>
            <a:ext cx="2626952" cy="24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0"/>
          <p:cNvSpPr txBox="1"/>
          <p:nvPr/>
        </p:nvSpPr>
        <p:spPr>
          <a:xfrm>
            <a:off x="727050" y="1852650"/>
            <a:ext cx="76899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PortFolio Project </a:t>
            </a:r>
            <a:endParaRPr b="1" sz="48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(Part 2)</a:t>
            </a:r>
            <a:endParaRPr b="1" sz="48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1"/>
          <p:cNvSpPr txBox="1"/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be covered</a:t>
            </a:r>
            <a:endParaRPr/>
          </a:p>
        </p:txBody>
      </p:sp>
      <p:sp>
        <p:nvSpPr>
          <p:cNvPr id="236" name="Google Shape;236;p41"/>
          <p:cNvSpPr txBox="1"/>
          <p:nvPr>
            <p:ph idx="3" type="title"/>
          </p:nvPr>
        </p:nvSpPr>
        <p:spPr>
          <a:xfrm>
            <a:off x="570350" y="1221126"/>
            <a:ext cx="6783300" cy="2569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Basically the rest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2"/>
          <p:cNvSpPr txBox="1"/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/>
              <a:t>Box Model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2" name="Google Shape;242;p42"/>
          <p:cNvSpPr txBox="1"/>
          <p:nvPr>
            <p:ph idx="3" type="title"/>
          </p:nvPr>
        </p:nvSpPr>
        <p:spPr>
          <a:xfrm>
            <a:off x="570350" y="1209626"/>
            <a:ext cx="6783300" cy="25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Margin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Border</a:t>
            </a:r>
            <a:endParaRPr/>
          </a:p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Padding</a:t>
            </a:r>
            <a:endParaRPr/>
          </a:p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Content</a:t>
            </a:r>
            <a:endParaRPr/>
          </a:p>
          <a:p>
            <a:pPr indent="-3238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Height</a:t>
            </a:r>
            <a:endParaRPr/>
          </a:p>
          <a:p>
            <a:pPr indent="-3238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Width</a:t>
            </a:r>
            <a:endParaRPr/>
          </a:p>
        </p:txBody>
      </p:sp>
      <p:pic>
        <p:nvPicPr>
          <p:cNvPr id="243" name="Google Shape;24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700" y="1209632"/>
            <a:ext cx="6783300" cy="3356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3"/>
          <p:cNvSpPr/>
          <p:nvPr/>
        </p:nvSpPr>
        <p:spPr>
          <a:xfrm>
            <a:off x="80962" y="80962"/>
            <a:ext cx="8982000" cy="4981500"/>
          </a:xfrm>
          <a:prstGeom prst="rect">
            <a:avLst/>
          </a:prstGeom>
          <a:solidFill>
            <a:srgbClr val="0D9B5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1" name="Google Shape;25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8950" y="4718125"/>
            <a:ext cx="2626952" cy="24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3"/>
          <p:cNvSpPr txBox="1"/>
          <p:nvPr/>
        </p:nvSpPr>
        <p:spPr>
          <a:xfrm>
            <a:off x="727050" y="1852650"/>
            <a:ext cx="76899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Deployment (Netlify)</a:t>
            </a:r>
            <a:endParaRPr b="1" sz="48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4"/>
          <p:cNvSpPr txBox="1"/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Netlify </a:t>
            </a:r>
            <a:endParaRPr/>
          </a:p>
        </p:txBody>
      </p:sp>
      <p:sp>
        <p:nvSpPr>
          <p:cNvPr id="258" name="Google Shape;258;p44"/>
          <p:cNvSpPr txBox="1"/>
          <p:nvPr>
            <p:ph idx="3" type="title"/>
          </p:nvPr>
        </p:nvSpPr>
        <p:spPr>
          <a:xfrm>
            <a:off x="512600" y="1256325"/>
            <a:ext cx="6783300" cy="2922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Static site hosting service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Able to link to Github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Benefits:</a:t>
            </a:r>
            <a:endParaRPr/>
          </a:p>
          <a:p>
            <a:pPr indent="-3238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Easy setup</a:t>
            </a:r>
            <a:endParaRPr/>
          </a:p>
          <a:p>
            <a:pPr indent="-3238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Seamless collaboration using Git and Github</a:t>
            </a:r>
            <a:endParaRPr/>
          </a:p>
          <a:p>
            <a:pPr indent="-3238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Live updating with normal Github workflow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Cons: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Does not support backend functions (E.g. Databases)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5"/>
          <p:cNvSpPr txBox="1"/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Pushing Data to Github</a:t>
            </a:r>
            <a:endParaRPr/>
          </a:p>
        </p:txBody>
      </p:sp>
      <p:sp>
        <p:nvSpPr>
          <p:cNvPr id="264" name="Google Shape;264;p45"/>
          <p:cNvSpPr txBox="1"/>
          <p:nvPr>
            <p:ph idx="3" type="title"/>
          </p:nvPr>
        </p:nvSpPr>
        <p:spPr>
          <a:xfrm>
            <a:off x="512600" y="1256325"/>
            <a:ext cx="6783300" cy="35409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Go to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</a:t>
            </a:r>
            <a:r>
              <a:rPr lang="en"/>
              <a:t> 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Create a new repository 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Upload website files into the git repository using bash </a:t>
            </a:r>
            <a:r>
              <a:rPr lang="en" sz="1200"/>
              <a:t>(Note: Index.html will be the homepage of your website)</a:t>
            </a:r>
            <a:endParaRPr sz="12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/>
              <a:t>Cd &lt;Insert directory - E.g. C:/Users/abc/Downloads&gt;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/>
              <a:t>Git init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/>
              <a:t>Git remote add origin &lt;Insert github repo link&gt;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/>
              <a:t>Git add . 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/>
              <a:t>Git commit -m “Some message”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/>
              <a:t>Git push origin master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6"/>
          <p:cNvSpPr txBox="1"/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 using netlify</a:t>
            </a:r>
            <a:endParaRPr/>
          </a:p>
        </p:txBody>
      </p:sp>
      <p:sp>
        <p:nvSpPr>
          <p:cNvPr id="270" name="Google Shape;270;p46"/>
          <p:cNvSpPr txBox="1"/>
          <p:nvPr>
            <p:ph idx="3" type="title"/>
          </p:nvPr>
        </p:nvSpPr>
        <p:spPr>
          <a:xfrm>
            <a:off x="512600" y="1256325"/>
            <a:ext cx="6783300" cy="2922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Go to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https://www.netlify.com/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Click “Get Started for Free”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Sign up / Sign In using Github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Under “Sites” tag, click “New Site from Git”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Under Continuous Deployment, Click on “Github” (Next Slide 1)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Select the github that you want to deploy (Next Slide 2)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Edit “build setting” (Next Slide 3)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Deploy (Next Slide 4, 5)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Go to “site settings” and “change site name”(Next Slide 6) (Optional)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7"/>
          <p:cNvSpPr txBox="1"/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 using netlify</a:t>
            </a:r>
            <a:endParaRPr/>
          </a:p>
        </p:txBody>
      </p:sp>
      <p:sp>
        <p:nvSpPr>
          <p:cNvPr id="276" name="Google Shape;276;p47"/>
          <p:cNvSpPr txBox="1"/>
          <p:nvPr>
            <p:ph idx="3" type="title"/>
          </p:nvPr>
        </p:nvSpPr>
        <p:spPr>
          <a:xfrm>
            <a:off x="512600" y="1256325"/>
            <a:ext cx="6783300" cy="2922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94434"/>
            <a:ext cx="9143999" cy="3844582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7"/>
          <p:cNvSpPr/>
          <p:nvPr/>
        </p:nvSpPr>
        <p:spPr>
          <a:xfrm>
            <a:off x="2066450" y="4594500"/>
            <a:ext cx="1278300" cy="252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8"/>
          <p:cNvSpPr txBox="1"/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 using netlify</a:t>
            </a:r>
            <a:endParaRPr/>
          </a:p>
        </p:txBody>
      </p:sp>
      <p:sp>
        <p:nvSpPr>
          <p:cNvPr id="284" name="Google Shape;284;p48"/>
          <p:cNvSpPr txBox="1"/>
          <p:nvPr>
            <p:ph idx="3" type="title"/>
          </p:nvPr>
        </p:nvSpPr>
        <p:spPr>
          <a:xfrm>
            <a:off x="512600" y="1256325"/>
            <a:ext cx="6783300" cy="2922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48"/>
          <p:cNvSpPr/>
          <p:nvPr/>
        </p:nvSpPr>
        <p:spPr>
          <a:xfrm>
            <a:off x="2066450" y="4594500"/>
            <a:ext cx="1278300" cy="25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275"/>
            <a:ext cx="7478924" cy="419055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8"/>
          <p:cNvSpPr/>
          <p:nvPr/>
        </p:nvSpPr>
        <p:spPr>
          <a:xfrm>
            <a:off x="2185375" y="3420125"/>
            <a:ext cx="3062400" cy="252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9"/>
          <p:cNvSpPr txBox="1"/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 using netlify</a:t>
            </a:r>
            <a:endParaRPr/>
          </a:p>
        </p:txBody>
      </p:sp>
      <p:sp>
        <p:nvSpPr>
          <p:cNvPr id="293" name="Google Shape;293;p49"/>
          <p:cNvSpPr txBox="1"/>
          <p:nvPr>
            <p:ph idx="3" type="title"/>
          </p:nvPr>
        </p:nvSpPr>
        <p:spPr>
          <a:xfrm>
            <a:off x="512600" y="1256325"/>
            <a:ext cx="6783300" cy="2922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8144"/>
            <a:ext cx="9143998" cy="418536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9"/>
          <p:cNvSpPr/>
          <p:nvPr/>
        </p:nvSpPr>
        <p:spPr>
          <a:xfrm>
            <a:off x="2069650" y="4037350"/>
            <a:ext cx="3062400" cy="1054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3"/>
          <p:cNvSpPr/>
          <p:nvPr/>
        </p:nvSpPr>
        <p:spPr>
          <a:xfrm>
            <a:off x="80962" y="80962"/>
            <a:ext cx="8982000" cy="498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9" name="Google Shape;1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8950" y="4718125"/>
            <a:ext cx="2626952" cy="24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3"/>
          <p:cNvSpPr txBox="1"/>
          <p:nvPr/>
        </p:nvSpPr>
        <p:spPr>
          <a:xfrm>
            <a:off x="727050" y="1852650"/>
            <a:ext cx="76899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Upcoming Events</a:t>
            </a:r>
            <a:endParaRPr b="1" sz="48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0"/>
          <p:cNvSpPr txBox="1"/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 using netlify</a:t>
            </a:r>
            <a:endParaRPr/>
          </a:p>
        </p:txBody>
      </p:sp>
      <p:sp>
        <p:nvSpPr>
          <p:cNvPr id="301" name="Google Shape;301;p50"/>
          <p:cNvSpPr txBox="1"/>
          <p:nvPr>
            <p:ph idx="3" type="title"/>
          </p:nvPr>
        </p:nvSpPr>
        <p:spPr>
          <a:xfrm>
            <a:off x="512600" y="1256325"/>
            <a:ext cx="6783300" cy="2922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5238"/>
            <a:ext cx="9144000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1"/>
          <p:cNvSpPr txBox="1"/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 using netlify</a:t>
            </a:r>
            <a:endParaRPr/>
          </a:p>
        </p:txBody>
      </p:sp>
      <p:sp>
        <p:nvSpPr>
          <p:cNvPr id="308" name="Google Shape;308;p51"/>
          <p:cNvSpPr txBox="1"/>
          <p:nvPr>
            <p:ph idx="3" type="title"/>
          </p:nvPr>
        </p:nvSpPr>
        <p:spPr>
          <a:xfrm>
            <a:off x="512600" y="1256325"/>
            <a:ext cx="6783300" cy="2922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95356"/>
            <a:ext cx="9144000" cy="4148138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1"/>
          <p:cNvSpPr/>
          <p:nvPr/>
        </p:nvSpPr>
        <p:spPr>
          <a:xfrm>
            <a:off x="423725" y="2751475"/>
            <a:ext cx="1325400" cy="359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21484"/>
            <a:ext cx="9144001" cy="4141582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6" name="Google Shape;316;p52"/>
          <p:cNvSpPr txBox="1"/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 using netlify</a:t>
            </a:r>
            <a:endParaRPr/>
          </a:p>
        </p:txBody>
      </p:sp>
      <p:sp>
        <p:nvSpPr>
          <p:cNvPr id="317" name="Google Shape;317;p52"/>
          <p:cNvSpPr/>
          <p:nvPr/>
        </p:nvSpPr>
        <p:spPr>
          <a:xfrm>
            <a:off x="2468275" y="4088775"/>
            <a:ext cx="1325400" cy="359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5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53"/>
          <p:cNvSpPr/>
          <p:nvPr/>
        </p:nvSpPr>
        <p:spPr>
          <a:xfrm>
            <a:off x="80962" y="80962"/>
            <a:ext cx="8982000" cy="4981500"/>
          </a:xfrm>
          <a:prstGeom prst="rect">
            <a:avLst/>
          </a:prstGeom>
          <a:solidFill>
            <a:srgbClr val="FABA0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25" name="Google Shape;32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8950" y="4718125"/>
            <a:ext cx="2626952" cy="24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53"/>
          <p:cNvSpPr txBox="1"/>
          <p:nvPr/>
        </p:nvSpPr>
        <p:spPr>
          <a:xfrm>
            <a:off x="727050" y="1852650"/>
            <a:ext cx="76899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Review</a:t>
            </a:r>
            <a:endParaRPr b="1" sz="48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/>
          <p:cNvSpPr txBox="1"/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/>
              <a:t>HTML5 (Hyper Text Markup Language)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2" name="Google Shape;332;p54"/>
          <p:cNvSpPr txBox="1"/>
          <p:nvPr>
            <p:ph idx="3" type="title"/>
          </p:nvPr>
        </p:nvSpPr>
        <p:spPr>
          <a:xfrm>
            <a:off x="570350" y="1172625"/>
            <a:ext cx="67833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/>
              <a:t>The Code every html page must have</a:t>
            </a:r>
            <a:endParaRPr b="1"/>
          </a:p>
          <a:p>
            <a:pPr indent="-3238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&lt;!DOCTYPE html&gt;</a:t>
            </a:r>
            <a:endParaRPr/>
          </a:p>
          <a:p>
            <a:pPr indent="0" lvl="0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&lt;html&gt;</a:t>
            </a:r>
            <a:endParaRPr/>
          </a:p>
          <a:p>
            <a:pPr indent="0" lvl="0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&lt;head&gt;</a:t>
            </a:r>
            <a:endParaRPr/>
          </a:p>
          <a:p>
            <a:pPr indent="0" lvl="0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&lt;title&gt;&lt;/title&gt;</a:t>
            </a:r>
            <a:endParaRPr/>
          </a:p>
          <a:p>
            <a:pPr indent="457200" lvl="0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&lt;/head&gt;</a:t>
            </a:r>
            <a:endParaRPr/>
          </a:p>
          <a:p>
            <a:pPr indent="0" lvl="0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&lt;body&gt;&lt;/body&gt;</a:t>
            </a:r>
            <a:endParaRPr/>
          </a:p>
          <a:p>
            <a:pPr indent="0" lvl="0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&lt;/html&gt;</a:t>
            </a:r>
            <a:endParaRPr/>
          </a:p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/>
              <a:t>Most tags are required to be closed</a:t>
            </a:r>
            <a:endParaRPr b="1"/>
          </a:p>
          <a:p>
            <a:pPr indent="-3238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Open → Close</a:t>
            </a:r>
            <a:endParaRPr/>
          </a:p>
          <a:p>
            <a:pPr indent="0" lvl="0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&lt;head&gt; → &lt;/head&gt;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5"/>
          <p:cNvSpPr txBox="1"/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Text Tags</a:t>
            </a:r>
            <a:endParaRPr/>
          </a:p>
        </p:txBody>
      </p:sp>
      <p:graphicFrame>
        <p:nvGraphicFramePr>
          <p:cNvPr id="338" name="Google Shape;338;p55"/>
          <p:cNvGraphicFramePr/>
          <p:nvPr/>
        </p:nvGraphicFramePr>
        <p:xfrm>
          <a:off x="512600" y="1387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{669737D9-ECD2-40A2-BE72-37FAB2349CCB}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Headings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&lt;h1&gt; to &lt;h5&gt;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Paragraphing words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&lt;p&gt;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Bolding words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&lt;b&gt; or &lt;strong&gt;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Italicising words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&lt;i&gt; or &lt;em&gt;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Insert links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&lt;a href=”” &gt;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6"/>
          <p:cNvSpPr txBox="1"/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List Tags</a:t>
            </a:r>
            <a:endParaRPr/>
          </a:p>
        </p:txBody>
      </p:sp>
      <p:graphicFrame>
        <p:nvGraphicFramePr>
          <p:cNvPr id="344" name="Google Shape;344;p56"/>
          <p:cNvGraphicFramePr/>
          <p:nvPr/>
        </p:nvGraphicFramePr>
        <p:xfrm>
          <a:off x="512600" y="1232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{669737D9-ECD2-40A2-BE72-37FAB2349CCB}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Ordered lists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&lt;ol&gt;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List tag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&lt;li&gt;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Unordered lists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&lt;ul&gt;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7"/>
          <p:cNvSpPr txBox="1"/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Absolute vs relative paths</a:t>
            </a:r>
            <a:endParaRPr/>
          </a:p>
        </p:txBody>
      </p:sp>
      <p:sp>
        <p:nvSpPr>
          <p:cNvPr id="350" name="Google Shape;350;p57"/>
          <p:cNvSpPr txBox="1"/>
          <p:nvPr>
            <p:ph idx="3" type="title"/>
          </p:nvPr>
        </p:nvSpPr>
        <p:spPr>
          <a:xfrm>
            <a:off x="570350" y="1184125"/>
            <a:ext cx="6783300" cy="2606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This referenced link is </a:t>
            </a:r>
            <a:r>
              <a:rPr b="1" lang="en"/>
              <a:t>relative </a:t>
            </a:r>
            <a:r>
              <a:rPr lang="en"/>
              <a:t>to where index.html is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&lt;a href=”page2.html”&gt;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Useful for paths that are within the deployment environment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This image link of a cat is an </a:t>
            </a:r>
            <a:r>
              <a:rPr b="1" lang="en"/>
              <a:t>absolute path</a:t>
            </a:r>
            <a:endParaRPr b="1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&lt;a href=”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https://www.google.com/</a:t>
            </a:r>
            <a:r>
              <a:rPr lang="en"/>
              <a:t>”&gt;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Useful for paths outside of the deployment environment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Relative paths are prefered as during deployment to public websites, absolute file paths may not work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8"/>
          <p:cNvSpPr txBox="1"/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/>
              <a:t>CSS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6" name="Google Shape;356;p58"/>
          <p:cNvSpPr txBox="1"/>
          <p:nvPr>
            <p:ph idx="3" type="title"/>
          </p:nvPr>
        </p:nvSpPr>
        <p:spPr>
          <a:xfrm>
            <a:off x="570350" y="1209625"/>
            <a:ext cx="6783300" cy="3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CSS stands for </a:t>
            </a:r>
            <a:r>
              <a:rPr b="1" lang="en"/>
              <a:t>Cascading Style Sheets</a:t>
            </a:r>
            <a:endParaRPr b="1"/>
          </a:p>
          <a:p>
            <a:pPr indent="-3238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/>
              <a:t>Cascading</a:t>
            </a:r>
            <a:r>
              <a:rPr lang="en"/>
              <a:t> → From top to bottom</a:t>
            </a:r>
            <a:endParaRPr/>
          </a:p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Used to style HTML pages to make it looks nicer </a:t>
            </a:r>
            <a:r>
              <a:rPr i="1" lang="en" sz="1200"/>
              <a:t>(What would happen if a website doesn’t have any CSS?)</a:t>
            </a:r>
            <a:endParaRPr i="1" sz="1200"/>
          </a:p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Can be linked to HTML page using the &lt;link&gt; tag</a:t>
            </a:r>
            <a:endParaRPr/>
          </a:p>
          <a:p>
            <a:pPr indent="-3238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E.g. &lt;link rel="stylesheet" type="text/css" href="Your CSS Files"&gt;</a:t>
            </a:r>
            <a:endParaRPr/>
          </a:p>
          <a:p>
            <a:pPr indent="-3238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Favicon: &lt;link rel="icon" type="image/ico" href="favicon.ico"&gt;</a:t>
            </a:r>
            <a:endParaRPr sz="12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9"/>
          <p:cNvSpPr txBox="1"/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/>
              <a:t>Defining CSS Styles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2" name="Google Shape;362;p59"/>
          <p:cNvSpPr txBox="1"/>
          <p:nvPr>
            <p:ph idx="3" type="title"/>
          </p:nvPr>
        </p:nvSpPr>
        <p:spPr>
          <a:xfrm>
            <a:off x="570350" y="1209625"/>
            <a:ext cx="6783300" cy="3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&lt;element&gt; { /* CSS Styles */}</a:t>
            </a:r>
            <a:endParaRPr/>
          </a:p>
          <a:p>
            <a:pPr indent="-3238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E.g. body {text-align: center}</a:t>
            </a:r>
            <a:endParaRPr/>
          </a:p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&lt;.class&gt; { /* CSS Styles */}</a:t>
            </a:r>
            <a:endParaRPr/>
          </a:p>
          <a:p>
            <a:pPr indent="-3238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E.g. .class {text-align: center}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&lt;#id&gt; { /* CSS Styles */}</a:t>
            </a:r>
            <a:endParaRPr/>
          </a:p>
          <a:p>
            <a:pPr indent="-3238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E.g. #id {text-align: center}</a:t>
            </a:r>
            <a:endParaRPr/>
          </a:p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&lt;element / .class / #id&gt;: &lt;action&gt; { /* CSS Styles */}</a:t>
            </a:r>
            <a:endParaRPr/>
          </a:p>
          <a:p>
            <a:pPr indent="-3238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#input1:focus {background-color: yellow}</a:t>
            </a:r>
            <a:endParaRPr/>
          </a:p>
          <a:p>
            <a:pPr indent="-3238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.images:hover {height: 200px;}</a:t>
            </a:r>
            <a:endParaRPr/>
          </a:p>
          <a:p>
            <a:pPr indent="-3048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https://www.w3schools.com/cssref/css_selectors.asp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/>
          <p:nvPr/>
        </p:nvSpPr>
        <p:spPr>
          <a:xfrm>
            <a:off x="2950400" y="877800"/>
            <a:ext cx="5079900" cy="338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Google Sans"/>
                <a:ea typeface="Google Sans"/>
                <a:cs typeface="Google Sans"/>
                <a:sym typeface="Google Sans"/>
              </a:rPr>
              <a:t>Data</a:t>
            </a:r>
            <a:r>
              <a:rPr b="1" lang="en" sz="2400">
                <a:latin typeface="Google Sans"/>
                <a:ea typeface="Google Sans"/>
                <a:cs typeface="Google Sans"/>
                <a:sym typeface="Google Sans"/>
              </a:rPr>
              <a:t> Analytics</a:t>
            </a:r>
            <a:endParaRPr sz="24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Google Sans"/>
                <a:ea typeface="Google Sans"/>
                <a:cs typeface="Google Sans"/>
                <a:sym typeface="Google Sans"/>
              </a:rPr>
              <a:t>A DSC Tech Workshop Series </a:t>
            </a:r>
            <a:endParaRPr i="1"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(look out for our Insta for latest updates!)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6" name="Google Shape;11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300" y="1411150"/>
            <a:ext cx="1249425" cy="124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0"/>
          <p:cNvSpPr txBox="1"/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/>
              <a:t>S</a:t>
            </a:r>
            <a:r>
              <a:rPr lang="en"/>
              <a:t>CSS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8" name="Google Shape;368;p60"/>
          <p:cNvSpPr txBox="1"/>
          <p:nvPr>
            <p:ph idx="3" type="title"/>
          </p:nvPr>
        </p:nvSpPr>
        <p:spPr>
          <a:xfrm>
            <a:off x="570350" y="1209625"/>
            <a:ext cx="6783300" cy="3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Newer version of CSS</a:t>
            </a:r>
            <a:endParaRPr/>
          </a:p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Has all the features of CSS, on top of some additional features</a:t>
            </a:r>
            <a:endParaRPr/>
          </a:p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Allows the use of variables</a:t>
            </a:r>
            <a:endParaRPr/>
          </a:p>
          <a:p>
            <a:pPr indent="-3238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E.g. $color: white</a:t>
            </a:r>
            <a:endParaRPr/>
          </a:p>
          <a:p>
            <a:pPr indent="-3238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Body{ color: $color }</a:t>
            </a:r>
            <a:endParaRPr/>
          </a:p>
          <a:p>
            <a:pPr indent="-3238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https://stackoverflow.com/questions/46400443/what-is-the-difference-between-css-and-scss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1"/>
          <p:cNvSpPr txBox="1"/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/>
              <a:t>Common CSS Styles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4" name="Google Shape;374;p61"/>
          <p:cNvSpPr txBox="1"/>
          <p:nvPr>
            <p:ph idx="3" type="title"/>
          </p:nvPr>
        </p:nvSpPr>
        <p:spPr>
          <a:xfrm>
            <a:off x="570350" y="1209625"/>
            <a:ext cx="6783300" cy="3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Text-Align</a:t>
            </a:r>
            <a:endParaRPr/>
          </a:p>
          <a:p>
            <a:pPr indent="-3238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E.g. Text-Align: Center (Align the text to the center)</a:t>
            </a:r>
            <a:endParaRPr/>
          </a:p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Color</a:t>
            </a:r>
            <a:endParaRPr/>
          </a:p>
          <a:p>
            <a:pPr indent="-3238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Change the font color</a:t>
            </a:r>
            <a:endParaRPr/>
          </a:p>
          <a:p>
            <a:pPr indent="-323850" lvl="2" marL="1371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/>
              <a:t>E.g. Color: blue / Color: rgb(3, 244, 252) / Color: #03f4fc</a:t>
            </a:r>
            <a:endParaRPr/>
          </a:p>
          <a:p>
            <a:pPr indent="-304800" lvl="2" marL="1371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https://www.google.com/search?q=color+picker</a:t>
            </a:r>
            <a:endParaRPr sz="1200"/>
          </a:p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Font-weight:</a:t>
            </a:r>
            <a:endParaRPr/>
          </a:p>
          <a:p>
            <a:pPr indent="-3238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Defines the weight of the font (Boldness)</a:t>
            </a:r>
            <a:endParaRPr/>
          </a:p>
          <a:p>
            <a:pPr indent="-3238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E.g. Font-weight: bold</a:t>
            </a:r>
            <a:endParaRPr/>
          </a:p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Font-size</a:t>
            </a:r>
            <a:endParaRPr/>
          </a:p>
          <a:p>
            <a:pPr indent="-3238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E.g. Font-size: 25px (Fixed pixel) / 2em</a:t>
            </a:r>
            <a:r>
              <a:rPr lang="en"/>
              <a:t> ( Relative to the font-size of the element) / 2rem (Relative to font-size of the root element)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2"/>
          <p:cNvSpPr txBox="1"/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/>
              <a:t>Common CSS Styles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0" name="Google Shape;380;p62"/>
          <p:cNvSpPr txBox="1"/>
          <p:nvPr>
            <p:ph idx="3" type="title"/>
          </p:nvPr>
        </p:nvSpPr>
        <p:spPr>
          <a:xfrm>
            <a:off x="570350" y="1209625"/>
            <a:ext cx="6783300" cy="3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Font-family</a:t>
            </a:r>
            <a:endParaRPr/>
          </a:p>
          <a:p>
            <a:pPr indent="-3238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Change the font family style</a:t>
            </a:r>
            <a:endParaRPr/>
          </a:p>
          <a:p>
            <a:pPr indent="-3048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https://fonts.google.com/</a:t>
            </a:r>
            <a:endParaRPr/>
          </a:p>
          <a:p>
            <a:pPr indent="-3238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E.g. font-family: 'Great Vibes', cursive;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Display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Specifics how the html is display (E.g. Inline / Block)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https://www.w3schools.com/css/css_display_visibility.asp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Background-color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E.g. background-color: #d3f4ff;</a:t>
            </a:r>
            <a:endParaRPr/>
          </a:p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Background-image</a:t>
            </a:r>
            <a:endParaRPr/>
          </a:p>
          <a:p>
            <a:pPr indent="-3238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Specifics the background image</a:t>
            </a:r>
            <a:endParaRPr/>
          </a:p>
          <a:p>
            <a:pPr indent="-3238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E.g. background-image: url("bg_img.jpg");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3"/>
          <p:cNvSpPr txBox="1"/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/>
              <a:t>Common CSS Styles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6" name="Google Shape;386;p63"/>
          <p:cNvSpPr txBox="1"/>
          <p:nvPr>
            <p:ph idx="3" type="title"/>
          </p:nvPr>
        </p:nvSpPr>
        <p:spPr>
          <a:xfrm>
            <a:off x="570350" y="1209625"/>
            <a:ext cx="6783300" cy="3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Border</a:t>
            </a:r>
            <a:endParaRPr/>
          </a:p>
          <a:p>
            <a:pPr indent="-3238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Creates a border around the selected element</a:t>
            </a:r>
            <a:endParaRPr/>
          </a:p>
          <a:p>
            <a:pPr indent="-3238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E.g. border: 2px solid black;</a:t>
            </a:r>
            <a:endParaRPr/>
          </a:p>
          <a:p>
            <a:pPr indent="-3238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Can use box-shadow to enhance the box design</a:t>
            </a:r>
            <a:endParaRPr/>
          </a:p>
          <a:p>
            <a:pPr indent="-3238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E.g. box-shadow: 4px 4px 4px 4px grey;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Width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Specific the element Width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E.g. width: 500px;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Height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Specific the element Height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E.g. height: 280px; / height: auto;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4"/>
          <p:cNvSpPr txBox="1"/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/>
              <a:t>FrontEnd 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92" name="Google Shape;392;p64"/>
          <p:cNvSpPr txBox="1"/>
          <p:nvPr>
            <p:ph idx="3" type="title"/>
          </p:nvPr>
        </p:nvSpPr>
        <p:spPr>
          <a:xfrm>
            <a:off x="3767850" y="1209625"/>
            <a:ext cx="3585900" cy="3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HTML</a:t>
            </a:r>
            <a:endParaRPr/>
          </a:p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CSS / SCSS</a:t>
            </a:r>
            <a:endParaRPr/>
          </a:p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JavaScript (Will be taught in React Workshop)</a:t>
            </a:r>
            <a:endParaRPr/>
          </a:p>
        </p:txBody>
      </p:sp>
      <p:pic>
        <p:nvPicPr>
          <p:cNvPr id="393" name="Google Shape;39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125" y="1165001"/>
            <a:ext cx="3127401" cy="312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5"/>
          <p:cNvSpPr txBox="1"/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/>
              <a:t>Web Hosting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99" name="Google Shape;39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600" y="2937500"/>
            <a:ext cx="2598575" cy="7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600" y="1103358"/>
            <a:ext cx="1934900" cy="108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9762" y="1028688"/>
            <a:ext cx="2962275" cy="15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65"/>
          <p:cNvSpPr txBox="1"/>
          <p:nvPr/>
        </p:nvSpPr>
        <p:spPr>
          <a:xfrm>
            <a:off x="2610575" y="1067000"/>
            <a:ext cx="2289000" cy="1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Static Web Hosting (No Database)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Easiest to deploy for simple app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Free Tier (Limited Traffic)</a:t>
            </a:r>
            <a:endParaRPr/>
          </a:p>
        </p:txBody>
      </p:sp>
      <p:sp>
        <p:nvSpPr>
          <p:cNvPr id="403" name="Google Shape;403;p65"/>
          <p:cNvSpPr txBox="1"/>
          <p:nvPr/>
        </p:nvSpPr>
        <p:spPr>
          <a:xfrm>
            <a:off x="3213025" y="2865300"/>
            <a:ext cx="2436600" cy="1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Allows full stack development (Frontend + Backend)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Paid Add Ons for extra Features</a:t>
            </a:r>
            <a:endParaRPr/>
          </a:p>
        </p:txBody>
      </p:sp>
      <p:sp>
        <p:nvSpPr>
          <p:cNvPr id="404" name="Google Shape;404;p65"/>
          <p:cNvSpPr txBox="1"/>
          <p:nvPr/>
        </p:nvSpPr>
        <p:spPr>
          <a:xfrm>
            <a:off x="6175425" y="2937500"/>
            <a:ext cx="2436600" cy="1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Static Web Hosting (No Database)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Free Tier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Paid Add Ons for extra Features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6"/>
          <p:cNvSpPr/>
          <p:nvPr/>
        </p:nvSpPr>
        <p:spPr>
          <a:xfrm>
            <a:off x="80962" y="80962"/>
            <a:ext cx="8982000" cy="4981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10" name="Google Shape;41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8950" y="4718125"/>
            <a:ext cx="2626952" cy="24065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66"/>
          <p:cNvSpPr txBox="1"/>
          <p:nvPr/>
        </p:nvSpPr>
        <p:spPr>
          <a:xfrm>
            <a:off x="727050" y="1852650"/>
            <a:ext cx="76899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Web Dev Hacks</a:t>
            </a:r>
            <a:endParaRPr b="1" sz="48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7"/>
          <p:cNvSpPr txBox="1"/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/>
              <a:t>Google Fonts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7" name="Google Shape;417;p67"/>
          <p:cNvSpPr txBox="1"/>
          <p:nvPr>
            <p:ph idx="3" type="title"/>
          </p:nvPr>
        </p:nvSpPr>
        <p:spPr>
          <a:xfrm>
            <a:off x="570350" y="1105251"/>
            <a:ext cx="6783300" cy="26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Collection of 900+ free-to-use fonts </a:t>
            </a:r>
            <a:endParaRPr/>
          </a:p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Includes many unique fonts </a:t>
            </a:r>
            <a:endParaRPr/>
          </a:p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Very easy for developers to include in their project</a:t>
            </a:r>
            <a:endParaRPr/>
          </a:p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https://fonts.google.com/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8"/>
          <p:cNvSpPr txBox="1"/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/>
              <a:t>Google Fonts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3" name="Google Shape;423;p68"/>
          <p:cNvSpPr txBox="1"/>
          <p:nvPr>
            <p:ph idx="3" type="title"/>
          </p:nvPr>
        </p:nvSpPr>
        <p:spPr>
          <a:xfrm>
            <a:off x="570350" y="1105251"/>
            <a:ext cx="6783300" cy="26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1: Select your font</a:t>
            </a:r>
            <a:endParaRPr/>
          </a:p>
        </p:txBody>
      </p:sp>
      <p:pic>
        <p:nvPicPr>
          <p:cNvPr id="424" name="Google Shape;42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350" y="1535050"/>
            <a:ext cx="6006226" cy="2618324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8"/>
          <p:cNvSpPr/>
          <p:nvPr/>
        </p:nvSpPr>
        <p:spPr>
          <a:xfrm>
            <a:off x="2636275" y="2636925"/>
            <a:ext cx="1826100" cy="1311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68"/>
          <p:cNvSpPr txBox="1"/>
          <p:nvPr/>
        </p:nvSpPr>
        <p:spPr>
          <a:xfrm>
            <a:off x="6576575" y="3099825"/>
            <a:ext cx="1993200" cy="6822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in for more details</a:t>
            </a:r>
            <a:endParaRPr/>
          </a:p>
        </p:txBody>
      </p:sp>
      <p:sp>
        <p:nvSpPr>
          <p:cNvPr id="427" name="Google Shape;427;p68"/>
          <p:cNvSpPr/>
          <p:nvPr/>
        </p:nvSpPr>
        <p:spPr>
          <a:xfrm>
            <a:off x="4462375" y="3305475"/>
            <a:ext cx="2114100" cy="270900"/>
          </a:xfrm>
          <a:prstGeom prst="leftArrow">
            <a:avLst>
              <a:gd fmla="val 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68"/>
          <p:cNvSpPr/>
          <p:nvPr/>
        </p:nvSpPr>
        <p:spPr>
          <a:xfrm>
            <a:off x="4203175" y="2636925"/>
            <a:ext cx="259200" cy="270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68"/>
          <p:cNvSpPr/>
          <p:nvPr/>
        </p:nvSpPr>
        <p:spPr>
          <a:xfrm>
            <a:off x="4409025" y="2636925"/>
            <a:ext cx="2167500" cy="270900"/>
          </a:xfrm>
          <a:prstGeom prst="leftArrow">
            <a:avLst>
              <a:gd fmla="val 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68"/>
          <p:cNvSpPr txBox="1"/>
          <p:nvPr/>
        </p:nvSpPr>
        <p:spPr>
          <a:xfrm>
            <a:off x="6576575" y="2431275"/>
            <a:ext cx="1993200" cy="6822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on the “+” icon to add font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350" y="1417769"/>
            <a:ext cx="6507725" cy="292848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69"/>
          <p:cNvSpPr txBox="1"/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/>
              <a:t>Google Fonts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37" name="Google Shape;437;p69"/>
          <p:cNvSpPr txBox="1"/>
          <p:nvPr>
            <p:ph idx="3" type="title"/>
          </p:nvPr>
        </p:nvSpPr>
        <p:spPr>
          <a:xfrm>
            <a:off x="570350" y="1105251"/>
            <a:ext cx="67833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2: Selecting your font family</a:t>
            </a:r>
            <a:endParaRPr/>
          </a:p>
        </p:txBody>
      </p:sp>
      <p:sp>
        <p:nvSpPr>
          <p:cNvPr id="438" name="Google Shape;438;p69"/>
          <p:cNvSpPr/>
          <p:nvPr/>
        </p:nvSpPr>
        <p:spPr>
          <a:xfrm>
            <a:off x="3658950" y="4101350"/>
            <a:ext cx="3117900" cy="323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69"/>
          <p:cNvSpPr txBox="1"/>
          <p:nvPr/>
        </p:nvSpPr>
        <p:spPr>
          <a:xfrm>
            <a:off x="6776850" y="3845650"/>
            <a:ext cx="1993200" cy="6822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box will appear, click on it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 txBox="1"/>
          <p:nvPr/>
        </p:nvSpPr>
        <p:spPr>
          <a:xfrm>
            <a:off x="2950400" y="877800"/>
            <a:ext cx="5079900" cy="338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DSC NUS</a:t>
            </a:r>
            <a:r>
              <a:rPr b="1" lang="en" sz="2400">
                <a:latin typeface="Google Sans"/>
                <a:ea typeface="Google Sans"/>
                <a:cs typeface="Google Sans"/>
                <a:sym typeface="Google Sans"/>
              </a:rPr>
              <a:t> Hack for </a:t>
            </a:r>
            <a:r>
              <a:rPr b="1" lang="en" sz="24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G</a:t>
            </a:r>
            <a:r>
              <a:rPr b="1" lang="en" sz="2400">
                <a:solidFill>
                  <a:srgbClr val="0D9B55"/>
                </a:solidFill>
                <a:latin typeface="Google Sans"/>
                <a:ea typeface="Google Sans"/>
                <a:cs typeface="Google Sans"/>
                <a:sym typeface="Google Sans"/>
              </a:rPr>
              <a:t>o</a:t>
            </a:r>
            <a:r>
              <a:rPr b="1" lang="en" sz="2400">
                <a:solidFill>
                  <a:srgbClr val="F4A000"/>
                </a:solidFill>
                <a:latin typeface="Google Sans"/>
                <a:ea typeface="Google Sans"/>
                <a:cs typeface="Google Sans"/>
                <a:sym typeface="Google Sans"/>
              </a:rPr>
              <a:t>o</a:t>
            </a:r>
            <a:r>
              <a:rPr b="1" lang="en" sz="2400">
                <a:solidFill>
                  <a:srgbClr val="E01E5A"/>
                </a:solidFill>
                <a:latin typeface="Google Sans"/>
                <a:ea typeface="Google Sans"/>
                <a:cs typeface="Google Sans"/>
                <a:sym typeface="Google Sans"/>
              </a:rPr>
              <a:t>d</a:t>
            </a:r>
            <a:endParaRPr b="1" sz="24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Google Sans"/>
                <a:ea typeface="Google Sans"/>
                <a:cs typeface="Google Sans"/>
                <a:sym typeface="Google Sans"/>
              </a:rPr>
              <a:t>(more announcement soon!)</a:t>
            </a:r>
            <a:endParaRPr sz="24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22" name="Google Shape;12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425" y="1398525"/>
            <a:ext cx="1249425" cy="124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350" y="1469750"/>
            <a:ext cx="7042277" cy="315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70"/>
          <p:cNvSpPr txBox="1"/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/>
              <a:t>Google Fonts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6" name="Google Shape;446;p70"/>
          <p:cNvSpPr txBox="1"/>
          <p:nvPr>
            <p:ph idx="3" type="title"/>
          </p:nvPr>
        </p:nvSpPr>
        <p:spPr>
          <a:xfrm>
            <a:off x="570350" y="1105251"/>
            <a:ext cx="67833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Add to your project</a:t>
            </a:r>
            <a:endParaRPr/>
          </a:p>
        </p:txBody>
      </p:sp>
      <p:sp>
        <p:nvSpPr>
          <p:cNvPr id="447" name="Google Shape;447;p70"/>
          <p:cNvSpPr/>
          <p:nvPr/>
        </p:nvSpPr>
        <p:spPr>
          <a:xfrm>
            <a:off x="3993275" y="3072650"/>
            <a:ext cx="3117900" cy="323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70"/>
          <p:cNvSpPr txBox="1"/>
          <p:nvPr/>
        </p:nvSpPr>
        <p:spPr>
          <a:xfrm>
            <a:off x="7561175" y="2571750"/>
            <a:ext cx="1583100" cy="10938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 this &lt;link&gt; inside the &lt;head&gt; &lt;/head&gt; tag</a:t>
            </a:r>
            <a:endParaRPr/>
          </a:p>
        </p:txBody>
      </p:sp>
      <p:sp>
        <p:nvSpPr>
          <p:cNvPr id="449" name="Google Shape;449;p70"/>
          <p:cNvSpPr/>
          <p:nvPr/>
        </p:nvSpPr>
        <p:spPr>
          <a:xfrm>
            <a:off x="3993275" y="3932275"/>
            <a:ext cx="3117900" cy="323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70"/>
          <p:cNvSpPr txBox="1"/>
          <p:nvPr/>
        </p:nvSpPr>
        <p:spPr>
          <a:xfrm>
            <a:off x="7561175" y="3815125"/>
            <a:ext cx="1583100" cy="558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 this to use the font-family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 txBox="1"/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/>
              <a:t>CSS Frameworks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56" name="Google Shape;456;p71"/>
          <p:cNvSpPr txBox="1"/>
          <p:nvPr>
            <p:ph idx="3" type="title"/>
          </p:nvPr>
        </p:nvSpPr>
        <p:spPr>
          <a:xfrm>
            <a:off x="570350" y="1105251"/>
            <a:ext cx="6783300" cy="26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CSS Frameworks are </a:t>
            </a:r>
            <a:r>
              <a:rPr lang="en"/>
              <a:t>libraries</a:t>
            </a:r>
            <a:r>
              <a:rPr lang="en"/>
              <a:t> which allows </a:t>
            </a:r>
            <a:r>
              <a:rPr lang="en"/>
              <a:t>for easier, and standardise web design for CSS</a:t>
            </a:r>
            <a:endParaRPr/>
          </a:p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Popular CSS Frameworks:</a:t>
            </a:r>
            <a:endParaRPr/>
          </a:p>
          <a:p>
            <a:pPr indent="-3238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Bootstrap</a:t>
            </a:r>
            <a:endParaRPr/>
          </a:p>
          <a:p>
            <a:pPr indent="-3238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Semantic UI</a:t>
            </a:r>
            <a:endParaRPr/>
          </a:p>
          <a:p>
            <a:pPr indent="-3238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Foundation CSS</a:t>
            </a:r>
            <a:endParaRPr/>
          </a:p>
          <a:p>
            <a:pPr indent="-3238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Pure CSS</a:t>
            </a:r>
            <a:endParaRPr/>
          </a:p>
        </p:txBody>
      </p:sp>
      <p:pic>
        <p:nvPicPr>
          <p:cNvPr id="457" name="Google Shape;457;p71"/>
          <p:cNvPicPr preferRelativeResize="0"/>
          <p:nvPr/>
        </p:nvPicPr>
        <p:blipFill rotWithShape="1">
          <a:blip r:embed="rId3">
            <a:alphaModFix/>
          </a:blip>
          <a:srcRect b="0" l="0" r="0" t="35291"/>
          <a:stretch/>
        </p:blipFill>
        <p:spPr>
          <a:xfrm>
            <a:off x="3552900" y="1556802"/>
            <a:ext cx="2038200" cy="13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5996" y="1778921"/>
            <a:ext cx="1466850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6600" y="2647346"/>
            <a:ext cx="2258725" cy="94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2100" y="3698925"/>
            <a:ext cx="3539900" cy="6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2"/>
          <p:cNvSpPr txBox="1"/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/>
              <a:t>Inspect Element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66" name="Google Shape;466;p72"/>
          <p:cNvSpPr txBox="1"/>
          <p:nvPr>
            <p:ph idx="3" type="title"/>
          </p:nvPr>
        </p:nvSpPr>
        <p:spPr>
          <a:xfrm>
            <a:off x="570350" y="1105251"/>
            <a:ext cx="6783300" cy="26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Way for developer to look at the current state of the website</a:t>
            </a:r>
            <a:endParaRPr/>
          </a:p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Commonly used features:</a:t>
            </a:r>
            <a:endParaRPr/>
          </a:p>
          <a:p>
            <a:pPr indent="-3238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CSS Styles Testing</a:t>
            </a:r>
            <a:endParaRPr/>
          </a:p>
          <a:p>
            <a:pPr indent="-3238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Mobile View</a:t>
            </a:r>
            <a:endParaRPr/>
          </a:p>
          <a:p>
            <a:pPr indent="-3238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Console Tab</a:t>
            </a:r>
            <a:endParaRPr/>
          </a:p>
          <a:p>
            <a:pPr indent="-3238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Color Selector</a:t>
            </a:r>
            <a:endParaRPr/>
          </a:p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To Inspect Element:</a:t>
            </a:r>
            <a:endParaRPr/>
          </a:p>
          <a:p>
            <a:pPr indent="-3238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Right click on webpage</a:t>
            </a:r>
            <a:endParaRPr/>
          </a:p>
          <a:p>
            <a:pPr indent="-3238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Click on “Inspect” / “Inspect Element”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3"/>
          <p:cNvSpPr txBox="1"/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/>
              <a:t>Colors Selection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2" name="Google Shape;472;p73"/>
          <p:cNvSpPr txBox="1"/>
          <p:nvPr>
            <p:ph idx="3" type="title"/>
          </p:nvPr>
        </p:nvSpPr>
        <p:spPr>
          <a:xfrm>
            <a:off x="570350" y="1105250"/>
            <a:ext cx="6783300" cy="30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Color Palette:</a:t>
            </a:r>
            <a:endParaRPr/>
          </a:p>
          <a:p>
            <a:pPr indent="-3238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Useful to find corresponding colors that matches</a:t>
            </a:r>
            <a:endParaRPr/>
          </a:p>
          <a:p>
            <a:pPr indent="-3238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https://color.adobe.com/create</a:t>
            </a:r>
            <a:endParaRPr/>
          </a:p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Color Picker:</a:t>
            </a:r>
            <a:endParaRPr/>
          </a:p>
          <a:p>
            <a:pPr indent="-3238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Google “Color Picker”</a:t>
            </a:r>
            <a:endParaRPr/>
          </a:p>
          <a:p>
            <a:pPr indent="-3238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Make use of “Inspect Elements” to find existing colors that you like</a:t>
            </a:r>
            <a:endParaRPr/>
          </a:p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Background-Gradient</a:t>
            </a:r>
            <a:endParaRPr/>
          </a:p>
          <a:p>
            <a:pPr indent="-3238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Useful to create more appealing websites through a mixture of colors</a:t>
            </a:r>
            <a:endParaRPr/>
          </a:p>
          <a:p>
            <a:pPr indent="-3238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https://cssgradient.io/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4"/>
          <p:cNvSpPr txBox="1"/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/>
              <a:t>Additional Info / Resources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8" name="Google Shape;478;p74"/>
          <p:cNvSpPr txBox="1"/>
          <p:nvPr>
            <p:ph idx="3" type="title"/>
          </p:nvPr>
        </p:nvSpPr>
        <p:spPr>
          <a:xfrm>
            <a:off x="570350" y="1105250"/>
            <a:ext cx="6783300" cy="32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Portfolio</a:t>
            </a:r>
            <a:r>
              <a:rPr lang="en"/>
              <a:t>:</a:t>
            </a:r>
            <a:endParaRPr/>
          </a:p>
          <a:p>
            <a:pPr indent="-3238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This portfolio was done by cobidev from github, and is in no way owned by DSC NUS</a:t>
            </a:r>
            <a:endParaRPr/>
          </a:p>
          <a:p>
            <a:pPr indent="-3238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u="sng">
                <a:solidFill>
                  <a:schemeClr val="accent5"/>
                </a:solidFill>
                <a:hlinkClick r:id="rId3"/>
              </a:rPr>
              <a:t>https://github.com/cobidev/simplefolio</a:t>
            </a:r>
            <a:endParaRPr/>
          </a:p>
          <a:p>
            <a:pPr indent="-3238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https://simplfolio.netlify.com/</a:t>
            </a:r>
            <a:endParaRPr/>
          </a:p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HTML / CSS References</a:t>
            </a:r>
            <a:endParaRPr/>
          </a:p>
          <a:p>
            <a:pPr indent="-3238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https://www.w3schools.com/</a:t>
            </a:r>
            <a:endParaRPr/>
          </a:p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Test your HTML / CSS knowledge</a:t>
            </a:r>
            <a:endParaRPr/>
          </a:p>
          <a:p>
            <a:pPr indent="-3238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https://www.w3schools.com/html/html_quiz.asp</a:t>
            </a:r>
            <a:endParaRPr/>
          </a:p>
          <a:p>
            <a:pPr indent="-3238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https://www.w3schools.com/css/css_quiz.asp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7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75"/>
          <p:cNvSpPr/>
          <p:nvPr/>
        </p:nvSpPr>
        <p:spPr>
          <a:xfrm>
            <a:off x="80962" y="80962"/>
            <a:ext cx="8982000" cy="4981500"/>
          </a:xfrm>
          <a:prstGeom prst="rect">
            <a:avLst/>
          </a:prstGeom>
          <a:solidFill>
            <a:srgbClr val="0D9B5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86" name="Google Shape;48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8950" y="4718125"/>
            <a:ext cx="2626952" cy="24065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75"/>
          <p:cNvSpPr txBox="1"/>
          <p:nvPr/>
        </p:nvSpPr>
        <p:spPr>
          <a:xfrm>
            <a:off x="727050" y="1852650"/>
            <a:ext cx="76899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Summary</a:t>
            </a:r>
            <a:endParaRPr b="1" sz="48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6"/>
          <p:cNvSpPr txBox="1"/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/>
              <a:t>Summary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3" name="Google Shape;493;p76"/>
          <p:cNvSpPr txBox="1"/>
          <p:nvPr>
            <p:ph idx="3" type="title"/>
          </p:nvPr>
        </p:nvSpPr>
        <p:spPr>
          <a:xfrm>
            <a:off x="570350" y="1105251"/>
            <a:ext cx="6783300" cy="26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HTML is a way to describe the website</a:t>
            </a:r>
            <a:endParaRPr/>
          </a:p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CSS / SCSS helps to beautify the website</a:t>
            </a:r>
            <a:endParaRPr/>
          </a:p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We can make use Frameworks (E.g. Bootstrap) to make our life easier</a:t>
            </a:r>
            <a:endParaRPr/>
          </a:p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Free Templates online gives developers a good starting point </a:t>
            </a:r>
            <a:endParaRPr/>
          </a:p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Web hosting services allows for free website deployment with limitations (E.g. Github Pages / Netlify / Heroku) 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7"/>
          <p:cNvSpPr txBox="1"/>
          <p:nvPr>
            <p:ph type="title"/>
          </p:nvPr>
        </p:nvSpPr>
        <p:spPr>
          <a:xfrm>
            <a:off x="1456344" y="1365619"/>
            <a:ext cx="46077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Thank You!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9" name="Google Shape;499;p77"/>
          <p:cNvSpPr/>
          <p:nvPr/>
        </p:nvSpPr>
        <p:spPr>
          <a:xfrm>
            <a:off x="176500" y="378200"/>
            <a:ext cx="2748300" cy="40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0" name="Google Shape;50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311987"/>
            <a:ext cx="2894049" cy="53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4075" y="2945750"/>
            <a:ext cx="268375" cy="26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77"/>
          <p:cNvPicPr preferRelativeResize="0"/>
          <p:nvPr/>
        </p:nvPicPr>
        <p:blipFill rotWithShape="1">
          <a:blip r:embed="rId5">
            <a:alphaModFix/>
          </a:blip>
          <a:srcRect b="14673" l="15954" r="15008" t="15185"/>
          <a:stretch/>
        </p:blipFill>
        <p:spPr>
          <a:xfrm>
            <a:off x="1334075" y="3602200"/>
            <a:ext cx="268376" cy="272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77"/>
          <p:cNvPicPr preferRelativeResize="0"/>
          <p:nvPr/>
        </p:nvPicPr>
        <p:blipFill rotWithShape="1">
          <a:blip r:embed="rId6">
            <a:alphaModFix/>
          </a:blip>
          <a:srcRect b="0" l="0" r="11925" t="0"/>
          <a:stretch/>
        </p:blipFill>
        <p:spPr>
          <a:xfrm>
            <a:off x="1334075" y="3273525"/>
            <a:ext cx="268376" cy="269277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77"/>
          <p:cNvSpPr txBox="1"/>
          <p:nvPr/>
        </p:nvSpPr>
        <p:spPr>
          <a:xfrm>
            <a:off x="1602450" y="2962413"/>
            <a:ext cx="11220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u="sng">
                <a:solidFill>
                  <a:schemeClr val="accent5"/>
                </a:solidFill>
                <a:latin typeface="Google Sans"/>
                <a:ea typeface="Google Sans"/>
                <a:cs typeface="Google Sans"/>
                <a:sym typeface="Google Sans"/>
                <a:hlinkClick r:id="rId7"/>
              </a:rPr>
              <a:t>http://t.me/dscnus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05" name="Google Shape;505;p77"/>
          <p:cNvSpPr txBox="1"/>
          <p:nvPr/>
        </p:nvSpPr>
        <p:spPr>
          <a:xfrm>
            <a:off x="1602450" y="3267225"/>
            <a:ext cx="2655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u="sng">
                <a:solidFill>
                  <a:srgbClr val="1C3678"/>
                </a:solidFill>
                <a:latin typeface="Google Sans"/>
                <a:ea typeface="Google Sans"/>
                <a:cs typeface="Google Sans"/>
                <a:sym typeface="Google Sans"/>
                <a:hlinkClick r:id="rId8"/>
              </a:rPr>
              <a:t>https://www.linkedin.com/company/dscnus/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06" name="Google Shape;506;p77"/>
          <p:cNvSpPr txBox="1"/>
          <p:nvPr/>
        </p:nvSpPr>
        <p:spPr>
          <a:xfrm>
            <a:off x="1602450" y="3572013"/>
            <a:ext cx="11220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@dscnus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07" name="Google Shape;507;p77"/>
          <p:cNvSpPr txBox="1"/>
          <p:nvPr/>
        </p:nvSpPr>
        <p:spPr>
          <a:xfrm>
            <a:off x="4416550" y="3572300"/>
            <a:ext cx="30000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hlink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  <a:hlinkClick r:id="rId9"/>
              </a:rPr>
              <a:t>https://tinyurl.com/rlp8t5r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08" name="Google Shape;508;p77"/>
          <p:cNvSpPr txBox="1"/>
          <p:nvPr/>
        </p:nvSpPr>
        <p:spPr>
          <a:xfrm>
            <a:off x="3759400" y="781700"/>
            <a:ext cx="44598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Please helps us to do the feedback</a:t>
            </a:r>
            <a:endParaRPr sz="1800"/>
          </a:p>
        </p:txBody>
      </p:sp>
      <p:pic>
        <p:nvPicPr>
          <p:cNvPr id="509" name="Google Shape;509;p7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30050" y="1365626"/>
            <a:ext cx="2024150" cy="20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26"/>
          <p:cNvGrpSpPr/>
          <p:nvPr/>
        </p:nvGrpSpPr>
        <p:grpSpPr>
          <a:xfrm>
            <a:off x="0" y="-48696"/>
            <a:ext cx="9144000" cy="5143500"/>
            <a:chOff x="0" y="4"/>
            <a:chExt cx="9144000" cy="5143500"/>
          </a:xfrm>
        </p:grpSpPr>
        <p:pic>
          <p:nvPicPr>
            <p:cNvPr id="128" name="Google Shape;128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4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85350" y="3683000"/>
              <a:ext cx="2894049" cy="535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0" name="Google Shape;130;p26"/>
          <p:cNvSpPr txBox="1"/>
          <p:nvPr/>
        </p:nvSpPr>
        <p:spPr>
          <a:xfrm>
            <a:off x="1216125" y="1907300"/>
            <a:ext cx="5572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Web Dev Workshop</a:t>
            </a:r>
            <a:endParaRPr b="1" sz="3600"/>
          </a:p>
        </p:txBody>
      </p:sp>
      <p:sp>
        <p:nvSpPr>
          <p:cNvPr id="131" name="Google Shape;131;p26"/>
          <p:cNvSpPr txBox="1"/>
          <p:nvPr/>
        </p:nvSpPr>
        <p:spPr>
          <a:xfrm>
            <a:off x="4230775" y="3498475"/>
            <a:ext cx="2005800" cy="13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Speakers: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Andre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Jun Hup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Kyler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En Hao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68350"/>
            <a:ext cx="5091650" cy="46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7"/>
          <p:cNvSpPr/>
          <p:nvPr/>
        </p:nvSpPr>
        <p:spPr>
          <a:xfrm>
            <a:off x="80962" y="80962"/>
            <a:ext cx="8982000" cy="4981500"/>
          </a:xfrm>
          <a:prstGeom prst="rect">
            <a:avLst/>
          </a:prstGeom>
          <a:solidFill>
            <a:srgbClr val="FF525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8" name="Google Shape;13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8950" y="4718125"/>
            <a:ext cx="2626952" cy="24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7"/>
          <p:cNvSpPr txBox="1"/>
          <p:nvPr/>
        </p:nvSpPr>
        <p:spPr>
          <a:xfrm>
            <a:off x="727050" y="1852650"/>
            <a:ext cx="76899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Brief </a:t>
            </a:r>
            <a:r>
              <a:rPr b="1" lang="en" sz="4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Overview + Setup</a:t>
            </a:r>
            <a:endParaRPr b="1" sz="48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/>
              <a:t>Workshop pre-installation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5" name="Google Shape;145;p28"/>
          <p:cNvSpPr txBox="1"/>
          <p:nvPr>
            <p:ph idx="3" type="title"/>
          </p:nvPr>
        </p:nvSpPr>
        <p:spPr>
          <a:xfrm>
            <a:off x="570350" y="1317326"/>
            <a:ext cx="6783300" cy="24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Ensure you have vscode installed</a:t>
            </a:r>
            <a:endParaRPr/>
          </a:p>
        </p:txBody>
      </p:sp>
      <p:pic>
        <p:nvPicPr>
          <p:cNvPr id="146" name="Google Shape;1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325" y="1705975"/>
            <a:ext cx="4694999" cy="28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/>
              <a:t>Workshop pre-installation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29"/>
          <p:cNvSpPr txBox="1"/>
          <p:nvPr>
            <p:ph idx="3" type="title"/>
          </p:nvPr>
        </p:nvSpPr>
        <p:spPr>
          <a:xfrm>
            <a:off x="570350" y="1317326"/>
            <a:ext cx="6783300" cy="24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Ensure you have downloaded course materials @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https://drive.google.com/drive/folders/1LxAU9LYA5HNMP6X0mNI8GS9TYNwbEfud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